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</p:sldIdLst>
  <p:sldSz cx="42803445" cy="30274895"/>
  <p:notesSz cx="9144000" cy="6858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404" userDrawn="1">
          <p15:clr>
            <a:srgbClr val="A4A3A4"/>
          </p15:clr>
        </p15:guide>
        <p15:guide id="2" pos="135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E1F4"/>
    <a:srgbClr val="2E54A1"/>
    <a:srgbClr val="4878CB"/>
    <a:srgbClr val="48A2CA"/>
    <a:srgbClr val="48C7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18" autoAdjust="0"/>
    <p:restoredTop sz="94660"/>
  </p:normalViewPr>
  <p:slideViewPr>
    <p:cSldViewPr snapToGrid="0" showGuides="1">
      <p:cViewPr>
        <p:scale>
          <a:sx n="40" d="100"/>
          <a:sy n="40" d="100"/>
        </p:scale>
        <p:origin x="144" y="-1400"/>
      </p:cViewPr>
      <p:guideLst>
        <p:guide orient="horz" pos="9404"/>
        <p:guide pos="135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935835" y="857250"/>
            <a:ext cx="327233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35288" y="857250"/>
            <a:ext cx="3273425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350583" y="4954958"/>
            <a:ext cx="32103500" cy="10540671"/>
          </a:xfrm>
        </p:spPr>
        <p:txBody>
          <a:bodyPr anchor="b"/>
          <a:lstStyle>
            <a:lvl1pPr algn="ctr">
              <a:defRPr sz="26485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5350583" y="15902118"/>
            <a:ext cx="32103500" cy="7309785"/>
          </a:xfrm>
        </p:spPr>
        <p:txBody>
          <a:bodyPr/>
          <a:lstStyle>
            <a:lvl1pPr marL="0" indent="0" algn="ctr">
              <a:buNone/>
              <a:defRPr sz="10595"/>
            </a:lvl1pPr>
            <a:lvl2pPr marL="2018665" indent="0" algn="ctr">
              <a:buNone/>
              <a:defRPr sz="8825"/>
            </a:lvl2pPr>
            <a:lvl3pPr marL="4036695" indent="0" algn="ctr">
              <a:buNone/>
              <a:defRPr sz="7945"/>
            </a:lvl3pPr>
            <a:lvl4pPr marL="6055360" indent="0" algn="ctr">
              <a:buNone/>
              <a:defRPr sz="7065"/>
            </a:lvl4pPr>
            <a:lvl5pPr marL="8074025" indent="0" algn="ctr">
              <a:buNone/>
              <a:defRPr sz="7065"/>
            </a:lvl5pPr>
            <a:lvl6pPr marL="10092690" indent="0" algn="ctr">
              <a:buNone/>
              <a:defRPr sz="7065"/>
            </a:lvl6pPr>
            <a:lvl7pPr marL="12110720" indent="0" algn="ctr">
              <a:buNone/>
              <a:defRPr sz="7065"/>
            </a:lvl7pPr>
            <a:lvl8pPr marL="14129385" indent="0" algn="ctr">
              <a:buNone/>
              <a:defRPr sz="7065"/>
            </a:lvl8pPr>
            <a:lvl9pPr marL="16146780" indent="0" algn="ctr">
              <a:buNone/>
              <a:defRPr sz="7065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30632090" y="1611938"/>
            <a:ext cx="9229756" cy="2565784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942821" y="1611938"/>
            <a:ext cx="27154211" cy="2565784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920527" y="7548076"/>
            <a:ext cx="36919025" cy="12594137"/>
          </a:xfrm>
        </p:spPr>
        <p:txBody>
          <a:bodyPr anchor="b"/>
          <a:lstStyle>
            <a:lvl1pPr>
              <a:defRPr sz="26485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20527" y="20261358"/>
            <a:ext cx="36919025" cy="6622959"/>
          </a:xfrm>
        </p:spPr>
        <p:txBody>
          <a:bodyPr/>
          <a:lstStyle>
            <a:lvl1pPr marL="0" indent="0">
              <a:buNone/>
              <a:defRPr sz="10595">
                <a:solidFill>
                  <a:schemeClr val="tx1">
                    <a:tint val="75000"/>
                  </a:schemeClr>
                </a:solidFill>
              </a:defRPr>
            </a:lvl1pPr>
            <a:lvl2pPr marL="2018665" indent="0">
              <a:buNone/>
              <a:defRPr sz="8825">
                <a:solidFill>
                  <a:schemeClr val="tx1">
                    <a:tint val="75000"/>
                  </a:schemeClr>
                </a:solidFill>
              </a:defRPr>
            </a:lvl2pPr>
            <a:lvl3pPr marL="4036695" indent="0">
              <a:buNone/>
              <a:defRPr sz="7945">
                <a:solidFill>
                  <a:schemeClr val="tx1">
                    <a:tint val="75000"/>
                  </a:schemeClr>
                </a:solidFill>
              </a:defRPr>
            </a:lvl3pPr>
            <a:lvl4pPr marL="6055360" indent="0">
              <a:buNone/>
              <a:defRPr sz="7065">
                <a:solidFill>
                  <a:schemeClr val="tx1">
                    <a:tint val="75000"/>
                  </a:schemeClr>
                </a:solidFill>
              </a:defRPr>
            </a:lvl4pPr>
            <a:lvl5pPr marL="8074025" indent="0">
              <a:buNone/>
              <a:defRPr sz="7065">
                <a:solidFill>
                  <a:schemeClr val="tx1">
                    <a:tint val="75000"/>
                  </a:schemeClr>
                </a:solidFill>
              </a:defRPr>
            </a:lvl5pPr>
            <a:lvl6pPr marL="10092690" indent="0">
              <a:buNone/>
              <a:defRPr sz="7065">
                <a:solidFill>
                  <a:schemeClr val="tx1">
                    <a:tint val="75000"/>
                  </a:schemeClr>
                </a:solidFill>
              </a:defRPr>
            </a:lvl6pPr>
            <a:lvl7pPr marL="12110720" indent="0">
              <a:buNone/>
              <a:defRPr sz="7065">
                <a:solidFill>
                  <a:schemeClr val="tx1">
                    <a:tint val="75000"/>
                  </a:schemeClr>
                </a:solidFill>
              </a:defRPr>
            </a:lvl7pPr>
            <a:lvl8pPr marL="14129385" indent="0">
              <a:buNone/>
              <a:defRPr sz="7065">
                <a:solidFill>
                  <a:schemeClr val="tx1">
                    <a:tint val="75000"/>
                  </a:schemeClr>
                </a:solidFill>
              </a:defRPr>
            </a:lvl8pPr>
            <a:lvl9pPr marL="16146780" indent="0">
              <a:buNone/>
              <a:defRPr sz="70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942821" y="8059688"/>
            <a:ext cx="18191983" cy="1921009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21669863" y="8059688"/>
            <a:ext cx="18191983" cy="1921009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948396" y="1611938"/>
            <a:ext cx="36919025" cy="585203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48396" y="7421924"/>
            <a:ext cx="18108379" cy="3637370"/>
          </a:xfrm>
        </p:spPr>
        <p:txBody>
          <a:bodyPr anchor="b"/>
          <a:lstStyle>
            <a:lvl1pPr marL="0" indent="0">
              <a:buNone/>
              <a:defRPr sz="10595" b="1"/>
            </a:lvl1pPr>
            <a:lvl2pPr marL="2018665" indent="0">
              <a:buNone/>
              <a:defRPr sz="8825" b="1"/>
            </a:lvl2pPr>
            <a:lvl3pPr marL="4036695" indent="0">
              <a:buNone/>
              <a:defRPr sz="7945" b="1"/>
            </a:lvl3pPr>
            <a:lvl4pPr marL="6055360" indent="0">
              <a:buNone/>
              <a:defRPr sz="7065" b="1"/>
            </a:lvl4pPr>
            <a:lvl5pPr marL="8074025" indent="0">
              <a:buNone/>
              <a:defRPr sz="7065" b="1"/>
            </a:lvl5pPr>
            <a:lvl6pPr marL="10092690" indent="0">
              <a:buNone/>
              <a:defRPr sz="7065" b="1"/>
            </a:lvl6pPr>
            <a:lvl7pPr marL="12110720" indent="0">
              <a:buNone/>
              <a:defRPr sz="7065" b="1"/>
            </a:lvl7pPr>
            <a:lvl8pPr marL="14129385" indent="0">
              <a:buNone/>
              <a:defRPr sz="7065" b="1"/>
            </a:lvl8pPr>
            <a:lvl9pPr marL="16146780" indent="0">
              <a:buNone/>
              <a:defRPr sz="706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2948396" y="11059294"/>
            <a:ext cx="18108379" cy="1626655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21669863" y="7421924"/>
            <a:ext cx="18197559" cy="3637370"/>
          </a:xfrm>
        </p:spPr>
        <p:txBody>
          <a:bodyPr anchor="b"/>
          <a:lstStyle>
            <a:lvl1pPr marL="0" indent="0">
              <a:buNone/>
              <a:defRPr sz="10595" b="1"/>
            </a:lvl1pPr>
            <a:lvl2pPr marL="2018665" indent="0">
              <a:buNone/>
              <a:defRPr sz="8825" b="1"/>
            </a:lvl2pPr>
            <a:lvl3pPr marL="4036695" indent="0">
              <a:buNone/>
              <a:defRPr sz="7945" b="1"/>
            </a:lvl3pPr>
            <a:lvl4pPr marL="6055360" indent="0">
              <a:buNone/>
              <a:defRPr sz="7065" b="1"/>
            </a:lvl4pPr>
            <a:lvl5pPr marL="8074025" indent="0">
              <a:buNone/>
              <a:defRPr sz="7065" b="1"/>
            </a:lvl5pPr>
            <a:lvl6pPr marL="10092690" indent="0">
              <a:buNone/>
              <a:defRPr sz="7065" b="1"/>
            </a:lvl6pPr>
            <a:lvl7pPr marL="12110720" indent="0">
              <a:buNone/>
              <a:defRPr sz="7065" b="1"/>
            </a:lvl7pPr>
            <a:lvl8pPr marL="14129385" indent="0">
              <a:buNone/>
              <a:defRPr sz="7065" b="1"/>
            </a:lvl8pPr>
            <a:lvl9pPr marL="16146780" indent="0">
              <a:buNone/>
              <a:defRPr sz="706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21669863" y="11059294"/>
            <a:ext cx="18197559" cy="1626655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948396" y="2018426"/>
            <a:ext cx="13805618" cy="7064492"/>
          </a:xfrm>
        </p:spPr>
        <p:txBody>
          <a:bodyPr anchor="b"/>
          <a:lstStyle>
            <a:lvl1pPr>
              <a:defRPr sz="14125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197559" y="4359240"/>
            <a:ext cx="21669863" cy="21515864"/>
          </a:xfrm>
        </p:spPr>
        <p:txBody>
          <a:bodyPr/>
          <a:lstStyle>
            <a:lvl1pPr>
              <a:defRPr sz="14125"/>
            </a:lvl1pPr>
            <a:lvl2pPr>
              <a:defRPr sz="12360"/>
            </a:lvl2pPr>
            <a:lvl3pPr>
              <a:defRPr sz="10595"/>
            </a:lvl3pPr>
            <a:lvl4pPr>
              <a:defRPr sz="8825"/>
            </a:lvl4pPr>
            <a:lvl5pPr>
              <a:defRPr sz="8825"/>
            </a:lvl5pPr>
            <a:lvl6pPr>
              <a:defRPr sz="8825"/>
            </a:lvl6pPr>
            <a:lvl7pPr>
              <a:defRPr sz="8825"/>
            </a:lvl7pPr>
            <a:lvl8pPr>
              <a:defRPr sz="8825"/>
            </a:lvl8pPr>
            <a:lvl9pPr>
              <a:defRPr sz="882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948396" y="9082918"/>
            <a:ext cx="13805618" cy="16827230"/>
          </a:xfrm>
        </p:spPr>
        <p:txBody>
          <a:bodyPr/>
          <a:lstStyle>
            <a:lvl1pPr marL="0" indent="0">
              <a:buNone/>
              <a:defRPr sz="7065"/>
            </a:lvl1pPr>
            <a:lvl2pPr marL="2018665" indent="0">
              <a:buNone/>
              <a:defRPr sz="6180"/>
            </a:lvl2pPr>
            <a:lvl3pPr marL="4036695" indent="0">
              <a:buNone/>
              <a:defRPr sz="5300"/>
            </a:lvl3pPr>
            <a:lvl4pPr marL="6055360" indent="0">
              <a:buNone/>
              <a:defRPr sz="4415"/>
            </a:lvl4pPr>
            <a:lvl5pPr marL="8074025" indent="0">
              <a:buNone/>
              <a:defRPr sz="4415"/>
            </a:lvl5pPr>
            <a:lvl6pPr marL="10092690" indent="0">
              <a:buNone/>
              <a:defRPr sz="4415"/>
            </a:lvl6pPr>
            <a:lvl7pPr marL="12110720" indent="0">
              <a:buNone/>
              <a:defRPr sz="4415"/>
            </a:lvl7pPr>
            <a:lvl8pPr marL="14129385" indent="0">
              <a:buNone/>
              <a:defRPr sz="4415"/>
            </a:lvl8pPr>
            <a:lvl9pPr marL="16146780" indent="0">
              <a:buNone/>
              <a:defRPr sz="441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948396" y="2018426"/>
            <a:ext cx="13805618" cy="7064492"/>
          </a:xfrm>
        </p:spPr>
        <p:txBody>
          <a:bodyPr anchor="b"/>
          <a:lstStyle>
            <a:lvl1pPr>
              <a:defRPr sz="14125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8197559" y="4359240"/>
            <a:ext cx="21669863" cy="21515864"/>
          </a:xfrm>
        </p:spPr>
        <p:txBody>
          <a:bodyPr/>
          <a:lstStyle>
            <a:lvl1pPr marL="0" indent="0">
              <a:buNone/>
              <a:defRPr sz="14125"/>
            </a:lvl1pPr>
            <a:lvl2pPr marL="2018665" indent="0">
              <a:buNone/>
              <a:defRPr sz="12360"/>
            </a:lvl2pPr>
            <a:lvl3pPr marL="4036695" indent="0">
              <a:buNone/>
              <a:defRPr sz="10595"/>
            </a:lvl3pPr>
            <a:lvl4pPr marL="6055360" indent="0">
              <a:buNone/>
              <a:defRPr sz="8825"/>
            </a:lvl4pPr>
            <a:lvl5pPr marL="8074025" indent="0">
              <a:buNone/>
              <a:defRPr sz="8825"/>
            </a:lvl5pPr>
            <a:lvl6pPr marL="10092690" indent="0">
              <a:buNone/>
              <a:defRPr sz="8825"/>
            </a:lvl6pPr>
            <a:lvl7pPr marL="12110720" indent="0">
              <a:buNone/>
              <a:defRPr sz="8825"/>
            </a:lvl7pPr>
            <a:lvl8pPr marL="14129385" indent="0">
              <a:buNone/>
              <a:defRPr sz="8825"/>
            </a:lvl8pPr>
            <a:lvl9pPr marL="16146780" indent="0">
              <a:buNone/>
              <a:defRPr sz="882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948396" y="9082918"/>
            <a:ext cx="13805618" cy="16827230"/>
          </a:xfrm>
        </p:spPr>
        <p:txBody>
          <a:bodyPr/>
          <a:lstStyle>
            <a:lvl1pPr marL="0" indent="0">
              <a:buNone/>
              <a:defRPr sz="7065"/>
            </a:lvl1pPr>
            <a:lvl2pPr marL="2018665" indent="0">
              <a:buNone/>
              <a:defRPr sz="6180"/>
            </a:lvl2pPr>
            <a:lvl3pPr marL="4036695" indent="0">
              <a:buNone/>
              <a:defRPr sz="5300"/>
            </a:lvl3pPr>
            <a:lvl4pPr marL="6055360" indent="0">
              <a:buNone/>
              <a:defRPr sz="4415"/>
            </a:lvl4pPr>
            <a:lvl5pPr marL="8074025" indent="0">
              <a:buNone/>
              <a:defRPr sz="4415"/>
            </a:lvl5pPr>
            <a:lvl6pPr marL="10092690" indent="0">
              <a:buNone/>
              <a:defRPr sz="4415"/>
            </a:lvl6pPr>
            <a:lvl7pPr marL="12110720" indent="0">
              <a:buNone/>
              <a:defRPr sz="4415"/>
            </a:lvl7pPr>
            <a:lvl8pPr marL="14129385" indent="0">
              <a:buNone/>
              <a:defRPr sz="4415"/>
            </a:lvl8pPr>
            <a:lvl9pPr marL="16146780" indent="0">
              <a:buNone/>
              <a:defRPr sz="441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2942821" y="1611938"/>
            <a:ext cx="36919025" cy="5852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42821" y="8059688"/>
            <a:ext cx="36919025" cy="19210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2942821" y="28061732"/>
            <a:ext cx="9631050" cy="16119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14179046" y="28061732"/>
            <a:ext cx="14446575" cy="16119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30230796" y="28061732"/>
            <a:ext cx="9631050" cy="16119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036695" rtl="0" eaLnBrk="1" latinLnBrk="0" hangingPunct="1">
        <a:lnSpc>
          <a:spcPct val="90000"/>
        </a:lnSpc>
        <a:spcBef>
          <a:spcPct val="0"/>
        </a:spcBef>
        <a:buNone/>
        <a:defRPr sz="19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9015" indent="-1009015" algn="l" defTabSz="4036695" rtl="0" eaLnBrk="1" latinLnBrk="0" hangingPunct="1">
        <a:lnSpc>
          <a:spcPct val="90000"/>
        </a:lnSpc>
        <a:spcBef>
          <a:spcPct val="885000"/>
        </a:spcBef>
        <a:buFont typeface="Arial" panose="020B0704020202020204" pitchFamily="34" charset="0"/>
        <a:buChar char="•"/>
        <a:defRPr sz="12360" kern="1200">
          <a:solidFill>
            <a:schemeClr val="tx1"/>
          </a:solidFill>
          <a:latin typeface="+mn-lt"/>
          <a:ea typeface="+mn-ea"/>
          <a:cs typeface="+mn-cs"/>
        </a:defRPr>
      </a:lvl1pPr>
      <a:lvl2pPr marL="3027680" indent="-1009015" algn="l" defTabSz="4036695" rtl="0" eaLnBrk="1" latinLnBrk="0" hangingPunct="1">
        <a:lnSpc>
          <a:spcPct val="90000"/>
        </a:lnSpc>
        <a:spcBef>
          <a:spcPts val="2215"/>
        </a:spcBef>
        <a:buFont typeface="Arial" panose="020B0704020202020204" pitchFamily="34" charset="0"/>
        <a:buChar char="•"/>
        <a:defRPr sz="10595" kern="1200">
          <a:solidFill>
            <a:schemeClr val="tx1"/>
          </a:solidFill>
          <a:latin typeface="+mn-lt"/>
          <a:ea typeface="+mn-ea"/>
          <a:cs typeface="+mn-cs"/>
        </a:defRPr>
      </a:lvl2pPr>
      <a:lvl3pPr marL="5046345" indent="-1009015" algn="l" defTabSz="4036695" rtl="0" eaLnBrk="1" latinLnBrk="0" hangingPunct="1">
        <a:lnSpc>
          <a:spcPct val="90000"/>
        </a:lnSpc>
        <a:spcBef>
          <a:spcPts val="2215"/>
        </a:spcBef>
        <a:buFont typeface="Arial" panose="020B0704020202020204" pitchFamily="34" charset="0"/>
        <a:buChar char="•"/>
        <a:defRPr sz="8825" kern="1200">
          <a:solidFill>
            <a:schemeClr val="tx1"/>
          </a:solidFill>
          <a:latin typeface="+mn-lt"/>
          <a:ea typeface="+mn-ea"/>
          <a:cs typeface="+mn-cs"/>
        </a:defRPr>
      </a:lvl3pPr>
      <a:lvl4pPr marL="7065010" indent="-1009015" algn="l" defTabSz="4036695" rtl="0" eaLnBrk="1" latinLnBrk="0" hangingPunct="1">
        <a:lnSpc>
          <a:spcPct val="90000"/>
        </a:lnSpc>
        <a:spcBef>
          <a:spcPts val="2215"/>
        </a:spcBef>
        <a:buFont typeface="Arial" panose="020B0704020202020204" pitchFamily="34" charset="0"/>
        <a:buChar char="•"/>
        <a:defRPr sz="7945" kern="1200">
          <a:solidFill>
            <a:schemeClr val="tx1"/>
          </a:solidFill>
          <a:latin typeface="+mn-lt"/>
          <a:ea typeface="+mn-ea"/>
          <a:cs typeface="+mn-cs"/>
        </a:defRPr>
      </a:lvl4pPr>
      <a:lvl5pPr marL="9083040" indent="-1009015" algn="l" defTabSz="4036695" rtl="0" eaLnBrk="1" latinLnBrk="0" hangingPunct="1">
        <a:lnSpc>
          <a:spcPct val="90000"/>
        </a:lnSpc>
        <a:spcBef>
          <a:spcPts val="2215"/>
        </a:spcBef>
        <a:buFont typeface="Arial" panose="020B0704020202020204" pitchFamily="34" charset="0"/>
        <a:buChar char="•"/>
        <a:defRPr sz="7945" kern="1200">
          <a:solidFill>
            <a:schemeClr val="tx1"/>
          </a:solidFill>
          <a:latin typeface="+mn-lt"/>
          <a:ea typeface="+mn-ea"/>
          <a:cs typeface="+mn-cs"/>
        </a:defRPr>
      </a:lvl5pPr>
      <a:lvl6pPr marL="11101705" indent="-1009015" algn="l" defTabSz="4036695" rtl="0" eaLnBrk="1" latinLnBrk="0" hangingPunct="1">
        <a:lnSpc>
          <a:spcPct val="90000"/>
        </a:lnSpc>
        <a:spcBef>
          <a:spcPts val="2215"/>
        </a:spcBef>
        <a:buFont typeface="Arial" panose="020B0704020202020204" pitchFamily="34" charset="0"/>
        <a:buChar char="•"/>
        <a:defRPr sz="7945" kern="1200">
          <a:solidFill>
            <a:schemeClr val="tx1"/>
          </a:solidFill>
          <a:latin typeface="+mn-lt"/>
          <a:ea typeface="+mn-ea"/>
          <a:cs typeface="+mn-cs"/>
        </a:defRPr>
      </a:lvl6pPr>
      <a:lvl7pPr marL="13120370" indent="-1009015" algn="l" defTabSz="4036695" rtl="0" eaLnBrk="1" latinLnBrk="0" hangingPunct="1">
        <a:lnSpc>
          <a:spcPct val="90000"/>
        </a:lnSpc>
        <a:spcBef>
          <a:spcPts val="2215"/>
        </a:spcBef>
        <a:buFont typeface="Arial" panose="020B0704020202020204" pitchFamily="34" charset="0"/>
        <a:buChar char="•"/>
        <a:defRPr sz="7945" kern="1200">
          <a:solidFill>
            <a:schemeClr val="tx1"/>
          </a:solidFill>
          <a:latin typeface="+mn-lt"/>
          <a:ea typeface="+mn-ea"/>
          <a:cs typeface="+mn-cs"/>
        </a:defRPr>
      </a:lvl7pPr>
      <a:lvl8pPr marL="15138400" indent="-1009015" algn="l" defTabSz="4036695" rtl="0" eaLnBrk="1" latinLnBrk="0" hangingPunct="1">
        <a:lnSpc>
          <a:spcPct val="90000"/>
        </a:lnSpc>
        <a:spcBef>
          <a:spcPts val="2215"/>
        </a:spcBef>
        <a:buFont typeface="Arial" panose="020B0704020202020204" pitchFamily="34" charset="0"/>
        <a:buChar char="•"/>
        <a:defRPr sz="7945" kern="1200">
          <a:solidFill>
            <a:schemeClr val="tx1"/>
          </a:solidFill>
          <a:latin typeface="+mn-lt"/>
          <a:ea typeface="+mn-ea"/>
          <a:cs typeface="+mn-cs"/>
        </a:defRPr>
      </a:lvl8pPr>
      <a:lvl9pPr marL="17156430" indent="-1009015" algn="l" defTabSz="4036695" rtl="0" eaLnBrk="1" latinLnBrk="0" hangingPunct="1">
        <a:lnSpc>
          <a:spcPct val="90000"/>
        </a:lnSpc>
        <a:spcBef>
          <a:spcPts val="2215"/>
        </a:spcBef>
        <a:buFont typeface="Arial" panose="020B0704020202020204" pitchFamily="34" charset="0"/>
        <a:buChar char="•"/>
        <a:defRPr sz="7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036695" rtl="0" eaLnBrk="1" latinLnBrk="0" hangingPunct="1">
        <a:defRPr sz="7945" kern="1200">
          <a:solidFill>
            <a:schemeClr val="tx1"/>
          </a:solidFill>
          <a:latin typeface="+mn-lt"/>
          <a:ea typeface="+mn-ea"/>
          <a:cs typeface="+mn-cs"/>
        </a:defRPr>
      </a:lvl1pPr>
      <a:lvl2pPr marL="2018665" algn="l" defTabSz="4036695" rtl="0" eaLnBrk="1" latinLnBrk="0" hangingPunct="1">
        <a:defRPr sz="7945" kern="1200">
          <a:solidFill>
            <a:schemeClr val="tx1"/>
          </a:solidFill>
          <a:latin typeface="+mn-lt"/>
          <a:ea typeface="+mn-ea"/>
          <a:cs typeface="+mn-cs"/>
        </a:defRPr>
      </a:lvl2pPr>
      <a:lvl3pPr marL="4036695" algn="l" defTabSz="4036695" rtl="0" eaLnBrk="1" latinLnBrk="0" hangingPunct="1">
        <a:defRPr sz="7945" kern="1200">
          <a:solidFill>
            <a:schemeClr val="tx1"/>
          </a:solidFill>
          <a:latin typeface="+mn-lt"/>
          <a:ea typeface="+mn-ea"/>
          <a:cs typeface="+mn-cs"/>
        </a:defRPr>
      </a:lvl3pPr>
      <a:lvl4pPr marL="6055360" algn="l" defTabSz="4036695" rtl="0" eaLnBrk="1" latinLnBrk="0" hangingPunct="1">
        <a:defRPr sz="7945" kern="1200">
          <a:solidFill>
            <a:schemeClr val="tx1"/>
          </a:solidFill>
          <a:latin typeface="+mn-lt"/>
          <a:ea typeface="+mn-ea"/>
          <a:cs typeface="+mn-cs"/>
        </a:defRPr>
      </a:lvl4pPr>
      <a:lvl5pPr marL="8074025" algn="l" defTabSz="4036695" rtl="0" eaLnBrk="1" latinLnBrk="0" hangingPunct="1">
        <a:defRPr sz="7945" kern="1200">
          <a:solidFill>
            <a:schemeClr val="tx1"/>
          </a:solidFill>
          <a:latin typeface="+mn-lt"/>
          <a:ea typeface="+mn-ea"/>
          <a:cs typeface="+mn-cs"/>
        </a:defRPr>
      </a:lvl5pPr>
      <a:lvl6pPr marL="10092690" algn="l" defTabSz="4036695" rtl="0" eaLnBrk="1" latinLnBrk="0" hangingPunct="1">
        <a:defRPr sz="7945" kern="1200">
          <a:solidFill>
            <a:schemeClr val="tx1"/>
          </a:solidFill>
          <a:latin typeface="+mn-lt"/>
          <a:ea typeface="+mn-ea"/>
          <a:cs typeface="+mn-cs"/>
        </a:defRPr>
      </a:lvl6pPr>
      <a:lvl7pPr marL="12110720" algn="l" defTabSz="4036695" rtl="0" eaLnBrk="1" latinLnBrk="0" hangingPunct="1">
        <a:defRPr sz="7945" kern="1200">
          <a:solidFill>
            <a:schemeClr val="tx1"/>
          </a:solidFill>
          <a:latin typeface="+mn-lt"/>
          <a:ea typeface="+mn-ea"/>
          <a:cs typeface="+mn-cs"/>
        </a:defRPr>
      </a:lvl7pPr>
      <a:lvl8pPr marL="14129385" algn="l" defTabSz="4036695" rtl="0" eaLnBrk="1" latinLnBrk="0" hangingPunct="1">
        <a:defRPr sz="7945" kern="1200">
          <a:solidFill>
            <a:schemeClr val="tx1"/>
          </a:solidFill>
          <a:latin typeface="+mn-lt"/>
          <a:ea typeface="+mn-ea"/>
          <a:cs typeface="+mn-cs"/>
        </a:defRPr>
      </a:lvl8pPr>
      <a:lvl9pPr marL="16146780" algn="l" defTabSz="4036695" rtl="0" eaLnBrk="1" latinLnBrk="0" hangingPunct="1">
        <a:defRPr sz="7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3.xml"/><Relationship Id="rId8" Type="http://schemas.openxmlformats.org/officeDocument/2006/relationships/tags" Target="../tags/tag2.xml"/><Relationship Id="rId7" Type="http://schemas.openxmlformats.org/officeDocument/2006/relationships/image" Target="../media/image6.jpeg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tags" Target="../tags/tag1.xml"/><Relationship Id="rId3" Type="http://schemas.openxmlformats.org/officeDocument/2006/relationships/image" Target="../media/image3.png"/><Relationship Id="rId20" Type="http://schemas.openxmlformats.org/officeDocument/2006/relationships/notesSlide" Target="../notesSlides/notesSlide1.xml"/><Relationship Id="rId2" Type="http://schemas.openxmlformats.org/officeDocument/2006/relationships/image" Target="../media/image2.png"/><Relationship Id="rId19" Type="http://schemas.openxmlformats.org/officeDocument/2006/relationships/slideLayout" Target="../slideLayouts/slideLayout10.xml"/><Relationship Id="rId18" Type="http://schemas.openxmlformats.org/officeDocument/2006/relationships/tags" Target="../tags/tag5.xml"/><Relationship Id="rId17" Type="http://schemas.openxmlformats.org/officeDocument/2006/relationships/image" Target="../media/image13.png"/><Relationship Id="rId16" Type="http://schemas.openxmlformats.org/officeDocument/2006/relationships/image" Target="../media/image12.png"/><Relationship Id="rId15" Type="http://schemas.openxmlformats.org/officeDocument/2006/relationships/image" Target="../media/image11.png"/><Relationship Id="rId14" Type="http://schemas.openxmlformats.org/officeDocument/2006/relationships/image" Target="../media/image10.png"/><Relationship Id="rId13" Type="http://schemas.openxmlformats.org/officeDocument/2006/relationships/image" Target="../media/image9.png"/><Relationship Id="rId12" Type="http://schemas.openxmlformats.org/officeDocument/2006/relationships/image" Target="../media/image8.png"/><Relationship Id="rId11" Type="http://schemas.openxmlformats.org/officeDocument/2006/relationships/tags" Target="../tags/tag4.xml"/><Relationship Id="rId10" Type="http://schemas.openxmlformats.org/officeDocument/2006/relationships/image" Target="../media/image7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图片 46" descr="a29658e19cf41fcfb1777fb7f5930161"/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 flipV="1">
            <a:off x="134937" y="391160"/>
            <a:ext cx="42803445" cy="30275530"/>
          </a:xfrm>
          <a:prstGeom prst="rect">
            <a:avLst/>
          </a:prstGeom>
        </p:spPr>
      </p:pic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0384790" y="516890"/>
            <a:ext cx="31821120" cy="2084705"/>
          </a:xfrm>
        </p:spPr>
        <p:txBody>
          <a:bodyPr>
            <a:noAutofit/>
          </a:bodyPr>
          <a:lstStyle/>
          <a:p>
            <a:pPr algn="ctr"/>
            <a:r>
              <a:rPr lang="en-US" altLang="zh-CN" sz="7200" b="1">
                <a:latin typeface="Calibri" panose="020F0502020204030204" charset="0"/>
                <a:cs typeface="Calibri" panose="020F0502020204030204" charset="0"/>
              </a:rPr>
              <a:t>Assessing the Impact of Subsidized Housing Policy on Urban Housing Affordability</a:t>
            </a:r>
            <a:br>
              <a:rPr lang="en-US" altLang="zh-CN" sz="7200" b="1">
                <a:latin typeface="Calibri" panose="020F0502020204030204" charset="0"/>
                <a:cs typeface="Calibri" panose="020F0502020204030204" charset="0"/>
              </a:rPr>
            </a:br>
            <a:r>
              <a:rPr lang="en-US" altLang="zh-CN" sz="6000" b="1">
                <a:latin typeface="Calibri" panose="020F0502020204030204" charset="0"/>
                <a:cs typeface="Calibri" panose="020F0502020204030204" charset="0"/>
              </a:rPr>
              <a:t>An Empirical PSM-DOD Analysis of Large and Medium-sized Cities in China</a:t>
            </a:r>
            <a:endParaRPr lang="en-US" altLang="zh-CN" sz="6000" b="1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7" name="标题 3"/>
          <p:cNvSpPr>
            <a:spLocks noGrp="1"/>
          </p:cNvSpPr>
          <p:nvPr/>
        </p:nvSpPr>
        <p:spPr>
          <a:xfrm>
            <a:off x="10596245" y="2601595"/>
            <a:ext cx="31820485" cy="1263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03669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42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800" b="1">
                <a:latin typeface="Calibri" panose="020F0502020204030204" charset="0"/>
                <a:cs typeface="Calibri" panose="020F0502020204030204" charset="0"/>
              </a:rPr>
              <a:t>Ding Zhiyin</a:t>
            </a:r>
            <a:endParaRPr lang="en-US" altLang="zh-CN" sz="4800" b="1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8" name="标题 3"/>
          <p:cNvSpPr>
            <a:spLocks noGrp="1"/>
          </p:cNvSpPr>
          <p:nvPr/>
        </p:nvSpPr>
        <p:spPr>
          <a:xfrm>
            <a:off x="9808845" y="3487420"/>
            <a:ext cx="31820485" cy="1263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03669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42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5400">
                <a:latin typeface="Calibri" panose="020F0502020204030204" charset="0"/>
                <a:cs typeface="Calibri" panose="020F0502020204030204" charset="0"/>
              </a:rPr>
              <a:t>(Department of Urban Planning and Design, The University of Hong Kong)</a:t>
            </a:r>
            <a:endParaRPr lang="en-US" altLang="zh-CN" sz="540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97535" y="19609436"/>
            <a:ext cx="13499999" cy="9923780"/>
          </a:xfrm>
          <a:prstGeom prst="rect">
            <a:avLst/>
          </a:prstGeom>
          <a:solidFill>
            <a:schemeClr val="bg1"/>
          </a:solidFill>
          <a:ln w="76200"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b="1" dirty="0"/>
              <a:t>1. Introduction</a:t>
            </a:r>
            <a:endParaRPr lang="en-US" altLang="zh-CN" dirty="0"/>
          </a:p>
          <a:p>
            <a:r>
              <a:rPr lang="en-US" altLang="zh-CN" b="1" dirty="0"/>
              <a:t>Urbanization &amp; Housing Crisis </a:t>
            </a:r>
            <a:endParaRPr lang="en-US" altLang="zh-CN" dirty="0"/>
          </a:p>
          <a:p>
            <a:r>
              <a:rPr lang="en-US" altLang="zh-CN" dirty="0"/>
              <a:t>China’s urbanization rate grew from 17.9% in 1978 to 66.2% in 2023. Sustained housing price growth brings affordability pressure to new residents and young groups.</a:t>
            </a:r>
            <a:endParaRPr lang="en-US" altLang="zh-CN" dirty="0"/>
          </a:p>
          <a:p>
            <a:r>
              <a:rPr lang="en-US" altLang="zh-CN" dirty="0"/>
              <a:t>Policy Intervention (14th Five-Year Plan)</a:t>
            </a:r>
            <a:endParaRPr lang="en-US" altLang="zh-CN" dirty="0"/>
          </a:p>
          <a:p>
            <a:r>
              <a:rPr lang="en-US" altLang="zh-CN" dirty="0"/>
              <a:t>China launched subsidized rental housing policies in 2021. The country plans to build 8.7 million subsidized housing units and it aims to ease housing market pressure and supports disadvantaged groups.</a:t>
            </a:r>
            <a:endParaRPr lang="en-US" altLang="zh-CN" dirty="0">
              <a:effectLst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4651355" y="4837430"/>
            <a:ext cx="13500100" cy="14252575"/>
          </a:xfrm>
          <a:prstGeom prst="rect">
            <a:avLst/>
          </a:prstGeom>
          <a:solidFill>
            <a:schemeClr val="bg1"/>
          </a:solidFill>
          <a:ln w="76200"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PXi=PrDi=1|Xi=expα+βXi1+expα+βXi</a:t>
            </a:r>
            <a:r>
              <a:rPr lang="en-US" altLang="zh-CN">
                <a:latin typeface="宋体" pitchFamily="2" charset="-122"/>
                <a:ea typeface="宋体" pitchFamily="2" charset="-122"/>
              </a:rPr>
              <a:t>｛｝</a:t>
            </a:r>
            <a:r>
              <a:rPr lang="en-US" altLang="zh-CN"/>
              <a:t>｛｝</a:t>
            </a:r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8705175" y="4837430"/>
            <a:ext cx="13500100" cy="8964295"/>
          </a:xfrm>
          <a:prstGeom prst="rect">
            <a:avLst/>
          </a:prstGeom>
          <a:solidFill>
            <a:schemeClr val="bg1"/>
          </a:solidFill>
          <a:ln w="76200"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 descr="校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315" y="541655"/>
            <a:ext cx="4011295" cy="4011295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14843125" y="4751070"/>
            <a:ext cx="5237480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US" altLang="zh-CN" sz="54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</a:rPr>
              <a:t>4</a:t>
            </a:r>
            <a:r>
              <a:rPr lang="en-US" altLang="zh-CN" sz="54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</a:rPr>
              <a:t>. Methodology</a:t>
            </a:r>
            <a:endParaRPr lang="en-US" altLang="zh-CN" sz="5400" b="1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</a:endParaRPr>
          </a:p>
        </p:txBody>
      </p:sp>
      <p:pic>
        <p:nvPicPr>
          <p:cNvPr id="14" name="图片 13" descr="流程图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3125" y="6174105"/>
            <a:ext cx="13235940" cy="247840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8350230" y="11470005"/>
            <a:ext cx="64211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Times New Roman" panose="02020603050405020304" charset="0"/>
                <a:cs typeface="Times New Roman" panose="02020603050405020304" charset="0"/>
              </a:rPr>
              <a:t>Fig 1. Quantitative analysis flow chart</a:t>
            </a:r>
            <a:endParaRPr lang="en-US" altLang="zh-CN" sz="3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16" name="表格 15"/>
          <p:cNvGraphicFramePr/>
          <p:nvPr>
            <p:custDataLst>
              <p:tags r:id="rId4"/>
            </p:custDataLst>
          </p:nvPr>
        </p:nvGraphicFramePr>
        <p:xfrm>
          <a:off x="15027910" y="13594080"/>
          <a:ext cx="12783820" cy="3941125"/>
        </p:xfrm>
        <a:graphic>
          <a:graphicData uri="http://schemas.openxmlformats.org/drawingml/2006/table">
            <a:tbl>
              <a:tblPr/>
              <a:tblGrid>
                <a:gridCol w="3427095"/>
                <a:gridCol w="9356725"/>
              </a:tblGrid>
              <a:tr h="42735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Category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Variable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>
                          <a:solidFill>
                            <a:srgbClr val="1E366A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City information</a:t>
                      </a:r>
                      <a:endParaRPr lang="en-US" altLang="zh-CN" sz="3200" b="0" i="0">
                        <a:solidFill>
                          <a:srgbClr val="1E366A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>
                          <a:solidFill>
                            <a:srgbClr val="1E366A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province, city name, city code, year</a:t>
                      </a:r>
                      <a:endParaRPr lang="en-US" altLang="zh-CN" sz="3200" b="0" i="0">
                        <a:solidFill>
                          <a:srgbClr val="1E366A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</a:tr>
              <a:tr h="84518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>
                          <a:solidFill>
                            <a:srgbClr val="1E366A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Urban development</a:t>
                      </a:r>
                      <a:endParaRPr lang="en-US" altLang="zh-CN" sz="3200" b="0" i="0">
                        <a:solidFill>
                          <a:srgbClr val="1E366A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 dirty="0">
                          <a:solidFill>
                            <a:srgbClr val="1E366A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share of tertiary industry, urbanization rate, </a:t>
                      </a:r>
                      <a:br>
                        <a:rPr lang="en-US" altLang="zh-CN" sz="3200" b="0" i="0" dirty="0">
                          <a:solidFill>
                            <a:srgbClr val="1E366A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lang="en-US" altLang="zh-CN" sz="3200" b="0" i="0" dirty="0">
                          <a:solidFill>
                            <a:srgbClr val="1E366A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public revenue, public expenditure</a:t>
                      </a:r>
                      <a:endParaRPr lang="en-US" altLang="zh-CN" sz="3200" b="0" i="0" dirty="0">
                        <a:solidFill>
                          <a:srgbClr val="1E366A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8458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>
                          <a:solidFill>
                            <a:srgbClr val="1E366A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Population</a:t>
                      </a:r>
                      <a:endParaRPr lang="en-US" altLang="zh-CN" sz="3200" b="0" i="0">
                        <a:solidFill>
                          <a:srgbClr val="1E366A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>
                          <a:solidFill>
                            <a:srgbClr val="1E366A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average income, resident population, population density, average consume, average GDP</a:t>
                      </a:r>
                      <a:endParaRPr lang="en-US" altLang="zh-CN" sz="3200" b="0" i="0">
                        <a:solidFill>
                          <a:srgbClr val="1E366A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</a:tr>
              <a:tr h="84518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>
                          <a:solidFill>
                            <a:srgbClr val="1E366A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Real estate</a:t>
                      </a:r>
                      <a:endParaRPr lang="en-US" altLang="zh-CN" sz="3200" b="0" i="0">
                        <a:solidFill>
                          <a:srgbClr val="1E366A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 dirty="0">
                          <a:solidFill>
                            <a:srgbClr val="1E366A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average residential housing price, residential housing sale area, residential housing sale volume</a:t>
                      </a:r>
                      <a:endParaRPr lang="en-US" altLang="zh-CN" sz="3200" b="0" i="0" dirty="0">
                        <a:solidFill>
                          <a:srgbClr val="1E366A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7" name="文本框 16"/>
          <p:cNvSpPr txBox="1"/>
          <p:nvPr/>
        </p:nvSpPr>
        <p:spPr>
          <a:xfrm>
            <a:off x="19545300" y="12854305"/>
            <a:ext cx="3305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latin typeface="Times New Roman" panose="02020603050405020304" charset="0"/>
                <a:cs typeface="Times New Roman" panose="02020603050405020304" charset="0"/>
              </a:rPr>
              <a:t>Tab 1. Variable list</a:t>
            </a:r>
            <a:endParaRPr lang="en-US" altLang="zh-CN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14664055" y="12474575"/>
            <a:ext cx="13487400" cy="0"/>
          </a:xfrm>
          <a:prstGeom prst="line">
            <a:avLst/>
          </a:prstGeom>
          <a:ln w="76200">
            <a:solidFill>
              <a:srgbClr val="2E54A1"/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15017115" y="17799050"/>
            <a:ext cx="1255966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 b="1" dirty="0">
                <a:latin typeface="Times New Roman" panose="02020603050405020304" charset="0"/>
                <a:cs typeface="Times New Roman" panose="02020603050405020304" charset="0"/>
              </a:rPr>
              <a:t>Data sources:</a:t>
            </a:r>
            <a:endParaRPr lang="en-US" altLang="zh-CN" sz="32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zh-CN" sz="3200" dirty="0">
                <a:latin typeface="Times New Roman" panose="02020603050405020304" charset="0"/>
                <a:cs typeface="Times New Roman" panose="02020603050405020304" charset="0"/>
              </a:rPr>
              <a:t>China Urban Statistical Yearbook, </a:t>
            </a:r>
            <a:r>
              <a:rPr lang="en-US" altLang="zh-CN" sz="3200" dirty="0" err="1">
                <a:latin typeface="Times New Roman" panose="02020603050405020304" charset="0"/>
                <a:cs typeface="Times New Roman" panose="02020603050405020304" charset="0"/>
              </a:rPr>
              <a:t>Anjuke</a:t>
            </a:r>
            <a:r>
              <a:rPr lang="en-US" altLang="zh-CN" sz="3200" dirty="0">
                <a:latin typeface="Times New Roman" panose="02020603050405020304" charset="0"/>
                <a:cs typeface="Times New Roman" panose="02020603050405020304" charset="0"/>
              </a:rPr>
              <a:t> Housing Trading Platform, etc.</a:t>
            </a:r>
            <a:endParaRPr lang="en-US" altLang="zh-CN" sz="3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0" name="图片 19"/>
          <p:cNvPicPr/>
          <p:nvPr/>
        </p:nvPicPr>
        <p:blipFill>
          <a:blip r:embed="rId5"/>
          <a:stretch>
            <a:fillRect/>
          </a:stretch>
        </p:blipFill>
        <p:spPr>
          <a:xfrm>
            <a:off x="15028070" y="10652601"/>
            <a:ext cx="6263640" cy="396240"/>
          </a:xfrm>
          <a:prstGeom prst="rect">
            <a:avLst/>
          </a:prstGeom>
        </p:spPr>
      </p:pic>
      <p:pic>
        <p:nvPicPr>
          <p:cNvPr id="21" name="图片 20"/>
          <p:cNvPicPr/>
          <p:nvPr/>
        </p:nvPicPr>
        <p:blipFill>
          <a:blip r:embed="rId6"/>
          <a:stretch>
            <a:fillRect/>
          </a:stretch>
        </p:blipFill>
        <p:spPr>
          <a:xfrm>
            <a:off x="16978789" y="9046051"/>
            <a:ext cx="4312920" cy="792480"/>
          </a:xfrm>
          <a:prstGeom prst="rect">
            <a:avLst/>
          </a:prstGeom>
        </p:spPr>
      </p:pic>
      <p:pic>
        <p:nvPicPr>
          <p:cNvPr id="22" name="图片 21"/>
          <p:cNvPicPr/>
          <p:nvPr/>
        </p:nvPicPr>
        <p:blipFill>
          <a:blip r:embed="rId7"/>
          <a:stretch>
            <a:fillRect/>
          </a:stretch>
        </p:blipFill>
        <p:spPr>
          <a:xfrm>
            <a:off x="19066669" y="9865836"/>
            <a:ext cx="2225040" cy="792480"/>
          </a:xfrm>
          <a:prstGeom prst="rect">
            <a:avLst/>
          </a:prstGeom>
        </p:spPr>
      </p:pic>
      <p:sp>
        <p:nvSpPr>
          <p:cNvPr id="24" name="右箭头 23"/>
          <p:cNvSpPr/>
          <p:nvPr/>
        </p:nvSpPr>
        <p:spPr>
          <a:xfrm>
            <a:off x="21536660" y="9549765"/>
            <a:ext cx="1314450" cy="66675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右箭头 24"/>
          <p:cNvSpPr/>
          <p:nvPr/>
        </p:nvSpPr>
        <p:spPr>
          <a:xfrm>
            <a:off x="21536660" y="10506710"/>
            <a:ext cx="1314450" cy="66675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22958425" y="9622155"/>
            <a:ext cx="49498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Times New Roman" panose="02020603050405020304" charset="0"/>
                <a:cs typeface="Times New Roman" panose="02020603050405020304" charset="0"/>
              </a:rPr>
              <a:t>Propensity score matching</a:t>
            </a:r>
            <a:endParaRPr lang="en-US" altLang="zh-CN" sz="3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22958425" y="10583545"/>
            <a:ext cx="42786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Times New Roman" panose="02020603050405020304" charset="0"/>
                <a:cs typeface="Times New Roman" panose="02020603050405020304" charset="0"/>
              </a:rPr>
              <a:t>DID Regression</a:t>
            </a:r>
            <a:endParaRPr lang="en-US" altLang="zh-CN" sz="3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4651355" y="19595465"/>
            <a:ext cx="13500100" cy="9923780"/>
          </a:xfrm>
          <a:prstGeom prst="rect">
            <a:avLst/>
          </a:prstGeom>
          <a:solidFill>
            <a:schemeClr val="bg1"/>
          </a:solidFill>
          <a:ln w="76200"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PXi=PrDi=1|Xi=expα+βXi1+expα+βXi</a:t>
            </a:r>
            <a:r>
              <a:rPr lang="en-US" altLang="zh-CN">
                <a:latin typeface="宋体" pitchFamily="2" charset="-122"/>
                <a:ea typeface="宋体" pitchFamily="2" charset="-122"/>
              </a:rPr>
              <a:t>｛｝</a:t>
            </a:r>
            <a:r>
              <a:rPr lang="en-US" altLang="zh-CN"/>
              <a:t>｛｝</a:t>
            </a:r>
            <a:endParaRPr lang="zh-CN" altLang="en-US"/>
          </a:p>
        </p:txBody>
      </p:sp>
      <p:sp>
        <p:nvSpPr>
          <p:cNvPr id="29" name="矩形 28"/>
          <p:cNvSpPr/>
          <p:nvPr/>
        </p:nvSpPr>
        <p:spPr>
          <a:xfrm>
            <a:off x="14620240" y="19595465"/>
            <a:ext cx="10151110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US" altLang="zh-CN" sz="5400" b="1" dirty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</a:rPr>
              <a:t>5</a:t>
            </a:r>
            <a:r>
              <a:rPr lang="en-US" altLang="zh-CN" sz="54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</a:rPr>
              <a:t>. </a:t>
            </a:r>
            <a:r>
              <a:rPr lang="en-US" altLang="zh-CN" sz="5400" b="1" dirty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</a:rPr>
              <a:t>Quantitative analysis results</a:t>
            </a:r>
            <a:endParaRPr lang="en-US" altLang="zh-CN" sz="5400" b="1" dirty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</a:endParaRPr>
          </a:p>
        </p:txBody>
      </p:sp>
      <p:graphicFrame>
        <p:nvGraphicFramePr>
          <p:cNvPr id="32" name="表格 31"/>
          <p:cNvGraphicFramePr/>
          <p:nvPr>
            <p:custDataLst>
              <p:tags r:id="rId8"/>
            </p:custDataLst>
          </p:nvPr>
        </p:nvGraphicFramePr>
        <p:xfrm>
          <a:off x="14855190" y="21794470"/>
          <a:ext cx="13091795" cy="2469831"/>
        </p:xfrm>
        <a:graphic>
          <a:graphicData uri="http://schemas.openxmlformats.org/drawingml/2006/table">
            <a:tbl>
              <a:tblPr/>
              <a:tblGrid>
                <a:gridCol w="1942465"/>
                <a:gridCol w="624840"/>
                <a:gridCol w="635635"/>
                <a:gridCol w="740410"/>
                <a:gridCol w="871220"/>
                <a:gridCol w="1431925"/>
                <a:gridCol w="1933575"/>
                <a:gridCol w="1629410"/>
                <a:gridCol w="943610"/>
                <a:gridCol w="1246505"/>
                <a:gridCol w="1092200"/>
              </a:tblGrid>
              <a:tr h="98298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Sample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Ps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R2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LR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chi2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p&gt;chi2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MeanBias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MedBias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B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R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%Var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Unmatched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0.892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  <a:tc hMerge="1"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208.25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  <a:tc hMerge="1"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197.6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175.3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203.5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345.5*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33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Matched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0.431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4.77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0.573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27.5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19.9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11.6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87.6*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300">
                <a:tc gridSpan="11">
                  <a:txBody>
                    <a:bodyPr/>
                    <a:lstStyle/>
                    <a:p>
                      <a:pPr algn="just" fontAlgn="ctr"/>
                      <a:r>
                        <a:rPr lang="en-US" altLang="zh-CN" sz="3200" b="0" i="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* if B&gt;25%, R outside [0.5; 2]</a:t>
                      </a:r>
                      <a:endParaRPr lang="en-US" altLang="zh-CN" sz="3200" b="0" i="0" dirty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 hMerge="1"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 hMerge="1"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 hMerge="1"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 hMerge="1"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 hMerge="1"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 hMerge="1"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 hMerge="1"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 hMerge="1"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 hMerge="1"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 hMerge="1"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</a:tbl>
          </a:graphicData>
        </a:graphic>
      </p:graphicFrame>
      <p:sp>
        <p:nvSpPr>
          <p:cNvPr id="33" name="文本框 32"/>
          <p:cNvSpPr txBox="1"/>
          <p:nvPr/>
        </p:nvSpPr>
        <p:spPr>
          <a:xfrm>
            <a:off x="19078575" y="20921980"/>
            <a:ext cx="41332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latin typeface="Times New Roman" panose="02020603050405020304" charset="0"/>
                <a:cs typeface="Times New Roman" panose="02020603050405020304" charset="0"/>
              </a:rPr>
              <a:t>Tab 2. PSM balance test</a:t>
            </a:r>
            <a:endParaRPr lang="en-US" altLang="zh-CN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21019770" y="22739985"/>
            <a:ext cx="1082040" cy="944880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/>
        </p:nvSpPr>
        <p:spPr>
          <a:xfrm>
            <a:off x="15227935" y="24623395"/>
            <a:ext cx="1237170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 fontAlgn="auto"/>
            <a:r>
              <a:rPr lang="en-US" altLang="zh-CN" sz="3200">
                <a:latin typeface="Times New Roman" panose="02020603050405020304" charset="0"/>
                <a:cs typeface="Times New Roman" panose="02020603050405020304" charset="0"/>
              </a:rPr>
              <a:t>After the matching, the covariate bias between the experimental group and the control group was controlled within 30%.</a:t>
            </a:r>
            <a:endParaRPr lang="en-US" altLang="zh-CN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36" name="表格 35"/>
          <p:cNvGraphicFramePr/>
          <p:nvPr>
            <p:custDataLst>
              <p:tags r:id="rId9"/>
            </p:custDataLst>
          </p:nvPr>
        </p:nvGraphicFramePr>
        <p:xfrm>
          <a:off x="14939010" y="26897330"/>
          <a:ext cx="13015595" cy="991234"/>
        </p:xfrm>
        <a:graphic>
          <a:graphicData uri="http://schemas.openxmlformats.org/drawingml/2006/table">
            <a:tbl>
              <a:tblPr/>
              <a:tblGrid>
                <a:gridCol w="2678430"/>
                <a:gridCol w="1169035"/>
                <a:gridCol w="1464945"/>
                <a:gridCol w="1442085"/>
                <a:gridCol w="1588770"/>
                <a:gridCol w="2036445"/>
                <a:gridCol w="1772920"/>
                <a:gridCol w="862965"/>
              </a:tblGrid>
              <a:tr h="373380"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ln_ipr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Coef.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St.Err.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t-value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p-value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95% Conf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Interval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Sig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3380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treat#1 : base 0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87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0.247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87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0.027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87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9.13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87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87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0.186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87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0.308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87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***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87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7" name="文本框 36"/>
          <p:cNvSpPr txBox="1"/>
          <p:nvPr/>
        </p:nvSpPr>
        <p:spPr>
          <a:xfrm>
            <a:off x="18967450" y="26059765"/>
            <a:ext cx="48679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latin typeface="Times New Roman" panose="02020603050405020304" charset="0"/>
                <a:cs typeface="Times New Roman" panose="02020603050405020304" charset="0"/>
              </a:rPr>
              <a:t>Tab 4. DID regression result</a:t>
            </a:r>
            <a:endParaRPr lang="en-US" altLang="zh-CN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8" name="椭圆 37"/>
          <p:cNvSpPr/>
          <p:nvPr/>
        </p:nvSpPr>
        <p:spPr>
          <a:xfrm>
            <a:off x="17618710" y="26817955"/>
            <a:ext cx="1263015" cy="893445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40" name="表格 39"/>
          <p:cNvGraphicFramePr/>
          <p:nvPr/>
        </p:nvGraphicFramePr>
        <p:xfrm>
          <a:off x="29321761" y="25220929"/>
          <a:ext cx="7974965" cy="3941125"/>
        </p:xfrm>
        <a:graphic>
          <a:graphicData uri="http://schemas.openxmlformats.org/drawingml/2006/table">
            <a:tbl>
              <a:tblPr/>
              <a:tblGrid>
                <a:gridCol w="2776855"/>
                <a:gridCol w="1240155"/>
                <a:gridCol w="2708910"/>
                <a:gridCol w="1249045"/>
              </a:tblGrid>
              <a:tr h="207645"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Mean dependent var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1.629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SD dependent var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0.318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8120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R-squared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0.818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Number of obs  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89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</a:tr>
              <a:tr h="198120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F-test  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.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Prob &gt; F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.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8140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Akaike crit. (AIC)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-254.751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Bayesian crit. (BIC)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-229.865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198120">
                <a:tc gridSpan="4">
                  <a:txBody>
                    <a:bodyPr/>
                    <a:lstStyle/>
                    <a:p>
                      <a:pPr algn="just" fontAlgn="t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*** p&lt;.01, ** p&lt;.05, * p&lt;.1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7937" marR="7937" marT="7937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2" name="文本框 41"/>
          <p:cNvSpPr txBox="1"/>
          <p:nvPr/>
        </p:nvSpPr>
        <p:spPr>
          <a:xfrm>
            <a:off x="15235555" y="28171140"/>
            <a:ext cx="1248219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 fontAlgn="auto"/>
            <a:r>
              <a:rPr lang="en-US" altLang="zh-CN" sz="3200">
                <a:latin typeface="Times New Roman" panose="02020603050405020304" charset="0"/>
                <a:cs typeface="Times New Roman" panose="02020603050405020304" charset="0"/>
              </a:rPr>
              <a:t>DID regression results showed a significant positive impact of the pilot policy on housing affordability.</a:t>
            </a:r>
            <a:endParaRPr lang="en-US" altLang="zh-CN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3" name="图片 1" descr="平行趋势检验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313813" y="7416165"/>
            <a:ext cx="6976110" cy="5064125"/>
          </a:xfrm>
          <a:prstGeom prst="rect">
            <a:avLst/>
          </a:prstGeom>
        </p:spPr>
      </p:pic>
      <p:sp>
        <p:nvSpPr>
          <p:cNvPr id="45" name="文本框 44"/>
          <p:cNvSpPr txBox="1"/>
          <p:nvPr/>
        </p:nvSpPr>
        <p:spPr>
          <a:xfrm>
            <a:off x="29550995" y="5509895"/>
            <a:ext cx="1169543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 fontAlgn="auto"/>
            <a:r>
              <a:rPr lang="en-US" altLang="zh-CN" sz="3200">
                <a:latin typeface="Times New Roman" panose="02020603050405020304" charset="0"/>
                <a:cs typeface="Times New Roman" panose="02020603050405020304" charset="0"/>
              </a:rPr>
              <a:t>the parallel trend hypothesis holds, and the policy effect gradually releases and strengthens over time, which also proves the authenticity and robustness of the PSM DID estimation results.</a:t>
            </a:r>
            <a:endParaRPr lang="en-US" altLang="zh-CN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46" name="表格 45"/>
          <p:cNvGraphicFramePr/>
          <p:nvPr>
            <p:custDataLst>
              <p:tags r:id="rId11"/>
            </p:custDataLst>
          </p:nvPr>
        </p:nvGraphicFramePr>
        <p:xfrm>
          <a:off x="29321760" y="7419365"/>
          <a:ext cx="4368483" cy="4976682"/>
        </p:xfrm>
        <a:graphic>
          <a:graphicData uri="http://schemas.openxmlformats.org/drawingml/2006/table">
            <a:tbl>
              <a:tblPr/>
              <a:tblGrid>
                <a:gridCol w="1757314"/>
                <a:gridCol w="2611169"/>
              </a:tblGrid>
              <a:tr h="565743"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ln_ipr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3200" b="1" i="0">
                          <a:solidFill>
                            <a:srgbClr val="2D529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Coef.</a:t>
                      </a:r>
                      <a:endParaRPr lang="en-US" altLang="zh-CN" sz="3200" b="1" i="0">
                        <a:solidFill>
                          <a:srgbClr val="2D529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67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pre5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0.1425451</a:t>
                      </a:r>
                      <a:endParaRPr lang="en-US" altLang="zh-CN" sz="3200" b="0" i="0" dirty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</a:tr>
              <a:tr h="5467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pre4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0.0471316</a:t>
                      </a:r>
                      <a:endParaRPr lang="en-US" altLang="zh-CN" sz="3200" b="0" i="0" dirty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467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pre3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0.003391</a:t>
                      </a:r>
                      <a:endParaRPr lang="en-US" altLang="zh-CN" sz="3200" b="0" i="0" dirty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</a:tr>
              <a:tr h="58354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pre2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-0.0100032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467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post1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0.0970171</a:t>
                      </a:r>
                      <a:endParaRPr lang="en-US" altLang="zh-CN" sz="3200" b="0" i="0" dirty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</a:tr>
              <a:tr h="5467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post2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0.1876454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467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post3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0.2996051</a:t>
                      </a:r>
                      <a:endParaRPr lang="en-US" altLang="zh-CN" sz="32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4"/>
                    </a:solidFill>
                  </a:tcPr>
                </a:tc>
              </a:tr>
              <a:tr h="5467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post4</a:t>
                      </a:r>
                      <a:endParaRPr lang="en-US" altLang="zh-CN" sz="3200" b="0" i="0" dirty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3200" b="0" i="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0.3634114</a:t>
                      </a:r>
                      <a:endParaRPr lang="en-US" altLang="zh-CN" sz="3200" b="0" i="0" dirty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28705175" y="14330045"/>
            <a:ext cx="13500100" cy="5719445"/>
          </a:xfrm>
          <a:prstGeom prst="rect">
            <a:avLst/>
          </a:prstGeom>
          <a:solidFill>
            <a:schemeClr val="bg1"/>
          </a:solidFill>
          <a:ln w="76200"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38"/>
          <p:cNvSpPr txBox="1"/>
          <p:nvPr/>
        </p:nvSpPr>
        <p:spPr>
          <a:xfrm>
            <a:off x="33187005" y="12684760"/>
            <a:ext cx="41097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latin typeface="Times New Roman" panose="02020603050405020304" charset="0"/>
                <a:cs typeface="Times New Roman" panose="02020603050405020304" charset="0"/>
              </a:rPr>
              <a:t>Fig 2. Parallel trend test</a:t>
            </a:r>
            <a:endParaRPr lang="en-US" altLang="zh-CN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8" name="图片 47" descr="28177658d00648e1b1d394b474e3609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60335" y="1252220"/>
            <a:ext cx="2048510" cy="2235200"/>
          </a:xfrm>
          <a:prstGeom prst="rect">
            <a:avLst/>
          </a:prstGeom>
        </p:spPr>
      </p:pic>
      <p:pic>
        <p:nvPicPr>
          <p:cNvPr id="49" name="图片 48" descr="31221e0dfeca44f3b543fc8638d8df4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73725" y="1031875"/>
            <a:ext cx="2847340" cy="2676525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28705176" y="14330045"/>
            <a:ext cx="8296910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54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sym typeface="+mn-ea"/>
              </a:rPr>
              <a:t>6. Research Conclusions</a:t>
            </a:r>
            <a:endParaRPr lang="en-US" altLang="zh-CN" sz="5400" b="1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sym typeface="+mn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30044390" y="15528925"/>
            <a:ext cx="12372340" cy="11995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 fontAlgn="auto">
              <a:buClrTx/>
              <a:buSzTx/>
              <a:buFontTx/>
              <a:buNone/>
            </a:pPr>
            <a:r>
              <a:rPr lang="en-US" altLang="zh-CN" sz="3600" b="1"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The subsidised housing pilot policy significantly improves housing affordability. </a:t>
            </a:r>
            <a:endParaRPr lang="en-US" altLang="zh-CN" sz="3600" b="1"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818185" y="16212185"/>
            <a:ext cx="2625090" cy="366077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0044390" y="16911955"/>
            <a:ext cx="8921750" cy="15690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 fontAlgn="auto">
              <a:buClrTx/>
              <a:buSzTx/>
              <a:buFontTx/>
              <a:buNone/>
            </a:pPr>
            <a:r>
              <a:rPr lang="en-US" altLang="zh-CN" sz="3600" b="1" dirty="0"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The policy effects have a clear time lag and long-term cumulative characteristics.</a:t>
            </a:r>
            <a:endParaRPr lang="en-US" altLang="zh-CN" sz="3600" b="1" dirty="0"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29131895" y="15795625"/>
            <a:ext cx="699135" cy="666115"/>
          </a:xfrm>
          <a:prstGeom prst="ellipse">
            <a:avLst/>
          </a:prstGeom>
          <a:solidFill>
            <a:srgbClr val="48C7C4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/>
              <a:t>1</a:t>
            </a:r>
            <a:endParaRPr lang="en-US" altLang="zh-CN" sz="2800" b="1"/>
          </a:p>
        </p:txBody>
      </p:sp>
      <p:sp>
        <p:nvSpPr>
          <p:cNvPr id="44" name="椭圆 43"/>
          <p:cNvSpPr/>
          <p:nvPr/>
        </p:nvSpPr>
        <p:spPr>
          <a:xfrm>
            <a:off x="29131895" y="17132935"/>
            <a:ext cx="699135" cy="666115"/>
          </a:xfrm>
          <a:prstGeom prst="ellipse">
            <a:avLst/>
          </a:prstGeom>
          <a:solidFill>
            <a:srgbClr val="48A2CA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/>
              <a:t>2</a:t>
            </a:r>
            <a:endParaRPr lang="en-US" altLang="zh-CN" sz="2800" b="1"/>
          </a:p>
        </p:txBody>
      </p:sp>
      <p:sp>
        <p:nvSpPr>
          <p:cNvPr id="50" name="文本框 49"/>
          <p:cNvSpPr txBox="1"/>
          <p:nvPr/>
        </p:nvSpPr>
        <p:spPr>
          <a:xfrm>
            <a:off x="30171390" y="18481040"/>
            <a:ext cx="8921750" cy="15690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 fontAlgn="auto">
              <a:buClrTx/>
              <a:buSzTx/>
              <a:buFontTx/>
              <a:buNone/>
            </a:pPr>
            <a:r>
              <a:rPr lang="en-US" altLang="zh-CN" sz="3600" b="1"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Urban heterogeneity has a significant impact on housing affordability.</a:t>
            </a:r>
            <a:endParaRPr lang="en-US" altLang="zh-CN" sz="3600" b="1"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</p:txBody>
      </p:sp>
      <p:sp>
        <p:nvSpPr>
          <p:cNvPr id="51" name="椭圆 50"/>
          <p:cNvSpPr/>
          <p:nvPr/>
        </p:nvSpPr>
        <p:spPr>
          <a:xfrm>
            <a:off x="29131895" y="18481040"/>
            <a:ext cx="699135" cy="666115"/>
          </a:xfrm>
          <a:prstGeom prst="ellipse">
            <a:avLst/>
          </a:prstGeom>
          <a:solidFill>
            <a:srgbClr val="4878CB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/>
              <a:t>3</a:t>
            </a:r>
            <a:endParaRPr lang="en-US" altLang="zh-CN" sz="2800" b="1"/>
          </a:p>
        </p:txBody>
      </p:sp>
      <p:sp>
        <p:nvSpPr>
          <p:cNvPr id="69" name="矩形 68"/>
          <p:cNvSpPr/>
          <p:nvPr/>
        </p:nvSpPr>
        <p:spPr>
          <a:xfrm>
            <a:off x="28705175" y="20555585"/>
            <a:ext cx="13500100" cy="8964295"/>
          </a:xfrm>
          <a:prstGeom prst="rect">
            <a:avLst/>
          </a:prstGeom>
          <a:solidFill>
            <a:schemeClr val="bg1"/>
          </a:solidFill>
          <a:ln w="76200"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矩形 52"/>
          <p:cNvSpPr/>
          <p:nvPr/>
        </p:nvSpPr>
        <p:spPr>
          <a:xfrm>
            <a:off x="28704859" y="20555585"/>
            <a:ext cx="7112635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54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sym typeface="+mn-ea"/>
              </a:rPr>
              <a:t>7. Policy Implications</a:t>
            </a:r>
            <a:endParaRPr lang="en-US" altLang="zh-CN" sz="5400" b="1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sym typeface="+mn-ea"/>
            </a:endParaRPr>
          </a:p>
        </p:txBody>
      </p:sp>
      <p:sp>
        <p:nvSpPr>
          <p:cNvPr id="59" name="Freeform 14"/>
          <p:cNvSpPr/>
          <p:nvPr/>
        </p:nvSpPr>
        <p:spPr>
          <a:xfrm>
            <a:off x="29321760" y="24112855"/>
            <a:ext cx="12484100" cy="2784475"/>
          </a:xfrm>
          <a:custGeom>
            <a:avLst/>
            <a:gdLst/>
            <a:ahLst/>
            <a:cxnLst/>
            <a:rect l="l" t="t" r="r" b="b"/>
            <a:pathLst>
              <a:path w="15291490" h="4262503">
                <a:moveTo>
                  <a:pt x="0" y="0"/>
                </a:moveTo>
                <a:lnTo>
                  <a:pt x="15291490" y="0"/>
                </a:lnTo>
                <a:lnTo>
                  <a:pt x="15291490" y="4262503"/>
                </a:lnTo>
                <a:lnTo>
                  <a:pt x="0" y="426250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3" name="文本框 62"/>
          <p:cNvSpPr txBox="1"/>
          <p:nvPr/>
        </p:nvSpPr>
        <p:spPr>
          <a:xfrm>
            <a:off x="28980130" y="23483570"/>
            <a:ext cx="468249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ClrTx/>
              <a:buSzTx/>
              <a:buFont typeface="Arial" panose="020B0704020202020204" pitchFamily="34" charset="0"/>
              <a:buChar char="•"/>
            </a:pPr>
            <a:r>
              <a:rPr lang="en-US" altLang="zh-CN" sz="2800" b="1"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Expand Policy Coverage</a:t>
            </a:r>
            <a:endParaRPr lang="en-US" altLang="zh-CN" sz="2800" b="1">
              <a:latin typeface="Times New Roman Bold" panose="02020603050405020304" charset="0"/>
              <a:cs typeface="Times New Roman Bold" panose="02020603050405020304" charset="0"/>
            </a:endParaRPr>
          </a:p>
          <a:p>
            <a:pPr indent="457200" algn="l">
              <a:buClrTx/>
              <a:buSzTx/>
              <a:buFontTx/>
            </a:pP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During the 15th Five-Year Plan period, pilot scope should expand, especially to second- and third-tier cities with large net population inflows.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pic>
        <p:nvPicPr>
          <p:cNvPr id="64" name="Image 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831030" y="21794470"/>
            <a:ext cx="2675890" cy="1516380"/>
          </a:xfrm>
          <a:prstGeom prst="ellipse">
            <a:avLst/>
          </a:prstGeom>
        </p:spPr>
      </p:pic>
      <p:sp>
        <p:nvSpPr>
          <p:cNvPr id="65" name="文本框 64"/>
          <p:cNvSpPr txBox="1"/>
          <p:nvPr/>
        </p:nvSpPr>
        <p:spPr>
          <a:xfrm>
            <a:off x="34108390" y="21993225"/>
            <a:ext cx="798449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ClrTx/>
              <a:buSzTx/>
              <a:buFont typeface="Arial" panose="020B0704020202020204" pitchFamily="34" charset="0"/>
              <a:buChar char="•"/>
            </a:pPr>
            <a:r>
              <a:rPr lang="en-US" altLang="zh-CN" sz="2800" b="1" dirty="0"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Dynamic Monitoring &amp; Long-Term Planning</a:t>
            </a:r>
            <a:endParaRPr lang="en-US" altLang="zh-CN" sz="2800" b="1" dirty="0">
              <a:latin typeface="Times New Roman Bold" panose="02020603050405020304" charset="0"/>
              <a:cs typeface="Times New Roman Bold" panose="02020603050405020304" charset="0"/>
              <a:sym typeface="+mn-ea"/>
            </a:endParaRPr>
          </a:p>
          <a:p>
            <a:pPr indent="457200" algn="l">
              <a:buClrTx/>
              <a:buSzTx/>
              <a:buFontTx/>
              <a:buNone/>
            </a:pPr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Local governments should build a database to track everything from planning to resident satisfaction, review the results yearly, and adjust where needed.</a:t>
            </a:r>
            <a:endParaRPr lang="en-US" altLang="zh-CN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29321760" y="27021155"/>
            <a:ext cx="5975985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ClrTx/>
              <a:buSzTx/>
              <a:buFont typeface="Arial" panose="020B0704020202020204" pitchFamily="34" charset="0"/>
              <a:buChar char="•"/>
            </a:pPr>
            <a:r>
              <a:rPr lang="en-US" altLang="zh-CN" sz="2800" b="1"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Adapt to Local Conditions</a:t>
            </a:r>
            <a:endParaRPr lang="en-US" altLang="zh-CN" sz="2800" b="1">
              <a:latin typeface="Times New Roman Bold" panose="02020603050405020304" charset="0"/>
              <a:cs typeface="Times New Roman Bold" panose="02020603050405020304" charset="0"/>
            </a:endParaRPr>
          </a:p>
          <a:p>
            <a:pPr indent="457200" algn="l">
              <a:buClrTx/>
              <a:buSzTx/>
              <a:buFontTx/>
            </a:pP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Different cities vary greatly in population density, stage of urbanisation and industrial structure, so policy design should be precise.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67" name="Image 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907470" y="24511635"/>
            <a:ext cx="2646680" cy="1548130"/>
          </a:xfrm>
          <a:prstGeom prst="ellipse">
            <a:avLst/>
          </a:prstGeom>
        </p:spPr>
      </p:pic>
      <p:sp>
        <p:nvSpPr>
          <p:cNvPr id="68" name="文本框 67"/>
          <p:cNvSpPr txBox="1"/>
          <p:nvPr/>
        </p:nvSpPr>
        <p:spPr>
          <a:xfrm>
            <a:off x="35897820" y="26207720"/>
            <a:ext cx="6195060" cy="26758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algn="just">
              <a:buClrTx/>
              <a:buSzTx/>
              <a:buFont typeface="Arial" panose="020B0704020202020204" pitchFamily="34" charset="0"/>
              <a:buChar char="•"/>
            </a:pPr>
            <a:r>
              <a:rPr lang="en-US" altLang="zh-CN" sz="2800" b="1">
                <a:latin typeface="Times New Roman Bold" panose="02020603050405020304" charset="0"/>
                <a:cs typeface="Times New Roman Bold" panose="02020603050405020304" charset="0"/>
                <a:sym typeface="+mn-ea"/>
              </a:rPr>
              <a:t>Cross-Regional Coordination</a:t>
            </a:r>
            <a:endParaRPr lang="en-US" altLang="zh-CN" sz="2800" b="1">
              <a:latin typeface="Times New Roman Bold" panose="02020603050405020304" charset="0"/>
              <a:cs typeface="Times New Roman Bold" panose="02020603050405020304" charset="0"/>
            </a:endParaRPr>
          </a:p>
          <a:p>
            <a:pPr indent="457200" algn="l">
              <a:buClrTx/>
              <a:buSzTx/>
              <a:buFontTx/>
            </a:pP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Eastern cities already have good experience in building standards, operation models, and funding. National authorities should regularly organise policy exchanges and share successful cases.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07720" y="19595309"/>
            <a:ext cx="6519545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US" altLang="zh-CN" sz="5400" b="1" dirty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</a:rPr>
              <a:t>3</a:t>
            </a:r>
            <a:r>
              <a:rPr lang="en-US" altLang="zh-CN" sz="54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</a:rPr>
              <a:t>. </a:t>
            </a:r>
            <a:r>
              <a:rPr lang="en-US" altLang="zh-CN" sz="5400" b="1" dirty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</a:rPr>
              <a:t>Research Design</a:t>
            </a:r>
            <a:endParaRPr lang="en-US" altLang="zh-CN" sz="5400" b="1" dirty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</a:endParaRPr>
          </a:p>
        </p:txBody>
      </p:sp>
      <p:sp>
        <p:nvSpPr>
          <p:cNvPr id="56" name="圆角矩形 55"/>
          <p:cNvSpPr/>
          <p:nvPr/>
        </p:nvSpPr>
        <p:spPr>
          <a:xfrm>
            <a:off x="7357693" y="23653255"/>
            <a:ext cx="6457366" cy="8721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000" b="1" dirty="0">
                <a:solidFill>
                  <a:schemeClr val="tx1"/>
                </a:solidFill>
              </a:rPr>
              <a:t>Data processing &amp; indicator measurement</a:t>
            </a:r>
            <a:endParaRPr kumimoji="1" lang="en-US" altLang="zh-CN" sz="2000" b="1" dirty="0">
              <a:solidFill>
                <a:schemeClr val="tx1"/>
              </a:solidFill>
            </a:endParaRPr>
          </a:p>
          <a:p>
            <a:pPr algn="ctr"/>
            <a:r>
              <a:rPr kumimoji="1" lang="en-US" altLang="zh-CN" sz="2000" dirty="0">
                <a:solidFill>
                  <a:schemeClr val="tx1"/>
                </a:solidFill>
              </a:rPr>
              <a:t>Clean &amp; </a:t>
            </a:r>
            <a:r>
              <a:rPr kumimoji="1" lang="en-US" altLang="zh-CN" sz="2000" dirty="0" err="1">
                <a:solidFill>
                  <a:schemeClr val="tx1"/>
                </a:solidFill>
              </a:rPr>
              <a:t>standardise</a:t>
            </a:r>
            <a:r>
              <a:rPr kumimoji="1" lang="en-US" altLang="zh-CN" sz="2000" dirty="0">
                <a:solidFill>
                  <a:schemeClr val="tx1"/>
                </a:solidFill>
              </a:rPr>
              <a:t> variables · Compute IPR · Log-transform all except tertiary share &amp; </a:t>
            </a:r>
            <a:r>
              <a:rPr kumimoji="1" lang="en-US" altLang="zh-CN" sz="2000" dirty="0" err="1">
                <a:solidFill>
                  <a:schemeClr val="tx1"/>
                </a:solidFill>
              </a:rPr>
              <a:t>urbanisation</a:t>
            </a:r>
            <a:r>
              <a:rPr kumimoji="1" lang="en-US" altLang="zh-CN" sz="2000" dirty="0">
                <a:solidFill>
                  <a:schemeClr val="tx1"/>
                </a:solidFill>
              </a:rPr>
              <a:t> rate</a:t>
            </a:r>
            <a:endParaRPr kumimoji="1" lang="zh-CN" altLang="en-US" sz="2000" dirty="0">
              <a:solidFill>
                <a:schemeClr val="tx1"/>
              </a:solidFill>
            </a:endParaRPr>
          </a:p>
        </p:txBody>
      </p:sp>
      <p:sp>
        <p:nvSpPr>
          <p:cNvPr id="58" name="圆角矩形 57"/>
          <p:cNvSpPr/>
          <p:nvPr/>
        </p:nvSpPr>
        <p:spPr>
          <a:xfrm>
            <a:off x="7347534" y="22030302"/>
            <a:ext cx="6457366" cy="104757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000" b="1" dirty="0">
                <a:solidFill>
                  <a:schemeClr val="tx1"/>
                </a:solidFill>
              </a:rPr>
              <a:t>Policy identification &amp; panel data construction</a:t>
            </a:r>
            <a:endParaRPr kumimoji="1" lang="en-US" altLang="zh-CN" sz="2000" b="1" dirty="0">
              <a:solidFill>
                <a:schemeClr val="tx1"/>
              </a:solidFill>
            </a:endParaRPr>
          </a:p>
          <a:p>
            <a:pPr algn="ctr"/>
            <a:r>
              <a:rPr kumimoji="1" lang="en-US" altLang="zh-CN" sz="2000" dirty="0">
                <a:solidFill>
                  <a:schemeClr val="tx1"/>
                </a:solidFill>
              </a:rPr>
              <a:t>40 pilot cities · City-level panel data 2016–2024 · Treatment group defined</a:t>
            </a:r>
            <a:endParaRPr kumimoji="1" lang="zh-CN" altLang="en-US" sz="2000" dirty="0">
              <a:solidFill>
                <a:schemeClr val="tx1"/>
              </a:solidFill>
            </a:endParaRPr>
          </a:p>
        </p:txBody>
      </p:sp>
      <p:sp>
        <p:nvSpPr>
          <p:cNvPr id="61" name="圆角矩形 60"/>
          <p:cNvSpPr/>
          <p:nvPr/>
        </p:nvSpPr>
        <p:spPr>
          <a:xfrm>
            <a:off x="7347534" y="26379212"/>
            <a:ext cx="6457366" cy="7619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400" b="1" dirty="0">
                <a:solidFill>
                  <a:schemeClr val="tx1"/>
                </a:solidFill>
              </a:rPr>
              <a:t>Difference-in-differences regression (DID)</a:t>
            </a:r>
            <a:endParaRPr kumimoji="1" lang="zh-CN" altLang="en-US" sz="2400" b="1" dirty="0">
              <a:solidFill>
                <a:schemeClr val="tx1"/>
              </a:solidFill>
            </a:endParaRPr>
          </a:p>
        </p:txBody>
      </p:sp>
      <p:sp>
        <p:nvSpPr>
          <p:cNvPr id="62" name="圆角矩形 61"/>
          <p:cNvSpPr/>
          <p:nvPr/>
        </p:nvSpPr>
        <p:spPr>
          <a:xfrm>
            <a:off x="7347534" y="25098658"/>
            <a:ext cx="6457366" cy="7196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400" b="1" dirty="0">
                <a:solidFill>
                  <a:schemeClr val="tx1"/>
                </a:solidFill>
              </a:rPr>
              <a:t>Propensity score matching (PSM)</a:t>
            </a:r>
            <a:endParaRPr kumimoji="1" lang="zh-CN" altLang="en-US" sz="2400" b="1" dirty="0">
              <a:solidFill>
                <a:schemeClr val="tx1"/>
              </a:solidFill>
            </a:endParaRPr>
          </a:p>
        </p:txBody>
      </p:sp>
      <p:sp>
        <p:nvSpPr>
          <p:cNvPr id="70" name="圆角矩形 69"/>
          <p:cNvSpPr/>
          <p:nvPr/>
        </p:nvSpPr>
        <p:spPr>
          <a:xfrm>
            <a:off x="7327022" y="27690337"/>
            <a:ext cx="6467525" cy="8548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000" b="1" dirty="0">
                <a:solidFill>
                  <a:schemeClr val="tx1"/>
                </a:solidFill>
              </a:rPr>
              <a:t>Dynamic effect analysis &amp; robustness checks</a:t>
            </a:r>
            <a:endParaRPr kumimoji="1" lang="en-US" altLang="zh-CN" sz="2000" b="1" dirty="0">
              <a:solidFill>
                <a:schemeClr val="tx1"/>
              </a:solidFill>
            </a:endParaRPr>
          </a:p>
          <a:p>
            <a:pPr algn="ctr"/>
            <a:r>
              <a:rPr kumimoji="1" lang="en-US" altLang="zh-CN" sz="2000" dirty="0">
                <a:solidFill>
                  <a:schemeClr val="tx1"/>
                </a:solidFill>
              </a:rPr>
              <a:t>Parallel trends assumption test · Event-study approach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71" name="下箭头 70"/>
          <p:cNvSpPr/>
          <p:nvPr/>
        </p:nvSpPr>
        <p:spPr>
          <a:xfrm>
            <a:off x="10384790" y="23135628"/>
            <a:ext cx="254000" cy="475121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2" name="下箭头 71"/>
          <p:cNvSpPr/>
          <p:nvPr/>
        </p:nvSpPr>
        <p:spPr>
          <a:xfrm>
            <a:off x="10384790" y="24599515"/>
            <a:ext cx="254000" cy="475121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3" name="下箭头 72"/>
          <p:cNvSpPr/>
          <p:nvPr/>
        </p:nvSpPr>
        <p:spPr>
          <a:xfrm>
            <a:off x="10365867" y="25854814"/>
            <a:ext cx="291846" cy="458583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4" name="下箭头 73"/>
          <p:cNvSpPr/>
          <p:nvPr/>
        </p:nvSpPr>
        <p:spPr>
          <a:xfrm>
            <a:off x="10346944" y="27163655"/>
            <a:ext cx="291846" cy="458583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7" name="圆角矩形 76"/>
          <p:cNvSpPr/>
          <p:nvPr/>
        </p:nvSpPr>
        <p:spPr>
          <a:xfrm>
            <a:off x="902721" y="22246588"/>
            <a:ext cx="2561790" cy="111006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>
                <a:solidFill>
                  <a:schemeClr val="tx1"/>
                </a:solidFill>
              </a:rPr>
              <a:t>Filtering theory</a:t>
            </a:r>
            <a:endParaRPr kumimoji="1" lang="en-US" altLang="zh-CN" b="1" dirty="0">
              <a:solidFill>
                <a:schemeClr val="tx1"/>
              </a:solidFill>
            </a:endParaRPr>
          </a:p>
          <a:p>
            <a:pPr algn="ctr"/>
            <a:r>
              <a:rPr kumimoji="1" lang="en-US" altLang="zh-CN" dirty="0">
                <a:solidFill>
                  <a:schemeClr val="tx1"/>
                </a:solidFill>
              </a:rPr>
              <a:t>Housing succession fails under sustained price inflation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78" name="圆角矩形 77"/>
          <p:cNvSpPr/>
          <p:nvPr/>
        </p:nvSpPr>
        <p:spPr>
          <a:xfrm>
            <a:off x="4018231" y="22251683"/>
            <a:ext cx="2766275" cy="111006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>
                <a:solidFill>
                  <a:schemeClr val="tx1"/>
                </a:solidFill>
              </a:rPr>
              <a:t> </a:t>
            </a:r>
            <a:r>
              <a:rPr kumimoji="1" lang="en-US" altLang="zh-CN" b="1" dirty="0">
                <a:solidFill>
                  <a:schemeClr val="tx1"/>
                </a:solidFill>
              </a:rPr>
              <a:t>Government intervention theory</a:t>
            </a:r>
            <a:endParaRPr kumimoji="1" lang="en-US" altLang="zh-CN" b="1" dirty="0">
              <a:solidFill>
                <a:schemeClr val="tx1"/>
              </a:solidFill>
            </a:endParaRPr>
          </a:p>
          <a:p>
            <a:pPr algn="ctr"/>
            <a:r>
              <a:rPr kumimoji="1" lang="en-US" altLang="zh-CN" dirty="0">
                <a:solidFill>
                  <a:schemeClr val="tx1"/>
                </a:solidFill>
              </a:rPr>
              <a:t>Supply-side correction for housing market failure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80" name="圆角矩形 79"/>
          <p:cNvSpPr/>
          <p:nvPr/>
        </p:nvSpPr>
        <p:spPr>
          <a:xfrm>
            <a:off x="1668019" y="24198719"/>
            <a:ext cx="4067249" cy="102221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400" b="1" dirty="0">
                <a:solidFill>
                  <a:schemeClr val="tx1"/>
                </a:solidFill>
              </a:rPr>
              <a:t>14th Five-Year Plan </a:t>
            </a:r>
            <a:r>
              <a:rPr kumimoji="1" lang="en-US" altLang="zh-CN" sz="2400" b="1" dirty="0" err="1">
                <a:solidFill>
                  <a:schemeClr val="tx1"/>
                </a:solidFill>
              </a:rPr>
              <a:t>subsidised</a:t>
            </a:r>
            <a:r>
              <a:rPr kumimoji="1" lang="en-US" altLang="zh-CN" sz="2400" b="1" dirty="0">
                <a:solidFill>
                  <a:schemeClr val="tx1"/>
                </a:solidFill>
              </a:rPr>
              <a:t> rental housing policy (2021)</a:t>
            </a:r>
            <a:endParaRPr kumimoji="1" lang="zh-CN" altLang="en-US" sz="2400" b="1" dirty="0">
              <a:solidFill>
                <a:schemeClr val="tx1"/>
              </a:solidFill>
            </a:endParaRPr>
          </a:p>
        </p:txBody>
      </p:sp>
      <p:sp>
        <p:nvSpPr>
          <p:cNvPr id="81" name="圆角矩形 80"/>
          <p:cNvSpPr/>
          <p:nvPr/>
        </p:nvSpPr>
        <p:spPr>
          <a:xfrm>
            <a:off x="1668020" y="25854813"/>
            <a:ext cx="4067248" cy="89993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400" b="1" dirty="0">
                <a:solidFill>
                  <a:schemeClr val="tx1"/>
                </a:solidFill>
              </a:rPr>
              <a:t>Research Question</a:t>
            </a:r>
            <a:endParaRPr kumimoji="1" lang="zh-CN" altLang="en-US" sz="2400" b="1" dirty="0">
              <a:solidFill>
                <a:schemeClr val="tx1"/>
              </a:solidFill>
            </a:endParaRPr>
          </a:p>
        </p:txBody>
      </p:sp>
      <p:sp>
        <p:nvSpPr>
          <p:cNvPr id="82" name="圆角矩形 81"/>
          <p:cNvSpPr/>
          <p:nvPr/>
        </p:nvSpPr>
        <p:spPr>
          <a:xfrm>
            <a:off x="1668019" y="27510907"/>
            <a:ext cx="4067248" cy="83378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400" b="1" dirty="0">
                <a:solidFill>
                  <a:schemeClr val="tx1"/>
                </a:solidFill>
              </a:rPr>
              <a:t>PSM-DID empirical analysis</a:t>
            </a:r>
            <a:endParaRPr kumimoji="1" lang="zh-CN" altLang="en-US" sz="2400" b="1" dirty="0">
              <a:solidFill>
                <a:schemeClr val="tx1"/>
              </a:solidFill>
            </a:endParaRPr>
          </a:p>
        </p:txBody>
      </p:sp>
      <p:cxnSp>
        <p:nvCxnSpPr>
          <p:cNvPr id="93" name="直线连接符 92"/>
          <p:cNvCxnSpPr/>
          <p:nvPr/>
        </p:nvCxnSpPr>
        <p:spPr>
          <a:xfrm>
            <a:off x="2183616" y="23373188"/>
            <a:ext cx="0" cy="311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线连接符 93"/>
          <p:cNvCxnSpPr/>
          <p:nvPr/>
        </p:nvCxnSpPr>
        <p:spPr>
          <a:xfrm>
            <a:off x="2145392" y="23737198"/>
            <a:ext cx="3255976" cy="171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线连接符 100"/>
          <p:cNvCxnSpPr/>
          <p:nvPr/>
        </p:nvCxnSpPr>
        <p:spPr>
          <a:xfrm flipV="1">
            <a:off x="5401368" y="23373188"/>
            <a:ext cx="0" cy="4348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线连接符 102"/>
          <p:cNvCxnSpPr/>
          <p:nvPr/>
        </p:nvCxnSpPr>
        <p:spPr>
          <a:xfrm>
            <a:off x="3773380" y="23754384"/>
            <a:ext cx="0" cy="5099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线连接符 106"/>
          <p:cNvCxnSpPr/>
          <p:nvPr/>
        </p:nvCxnSpPr>
        <p:spPr>
          <a:xfrm>
            <a:off x="3773380" y="25161557"/>
            <a:ext cx="0" cy="6932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线连接符 108"/>
          <p:cNvCxnSpPr/>
          <p:nvPr/>
        </p:nvCxnSpPr>
        <p:spPr>
          <a:xfrm>
            <a:off x="3773380" y="26754752"/>
            <a:ext cx="0" cy="7909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文本框 109"/>
          <p:cNvSpPr txBox="1"/>
          <p:nvPr/>
        </p:nvSpPr>
        <p:spPr>
          <a:xfrm>
            <a:off x="902721" y="21794470"/>
            <a:ext cx="2145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Theoretical basis</a:t>
            </a:r>
            <a:endParaRPr kumimoji="1" lang="zh-CN" altLang="en-US" dirty="0"/>
          </a:p>
        </p:txBody>
      </p:sp>
      <p:sp>
        <p:nvSpPr>
          <p:cNvPr id="111" name="文本框 110"/>
          <p:cNvSpPr txBox="1"/>
          <p:nvPr/>
        </p:nvSpPr>
        <p:spPr>
          <a:xfrm>
            <a:off x="812332" y="23835946"/>
            <a:ext cx="2145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Policy context</a:t>
            </a:r>
            <a:endParaRPr kumimoji="1" lang="zh-CN" altLang="en-US" dirty="0"/>
          </a:p>
        </p:txBody>
      </p:sp>
      <p:sp>
        <p:nvSpPr>
          <p:cNvPr id="112" name="文本框 111"/>
          <p:cNvSpPr txBox="1"/>
          <p:nvPr/>
        </p:nvSpPr>
        <p:spPr>
          <a:xfrm>
            <a:off x="753587" y="25399574"/>
            <a:ext cx="2145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Empirical design</a:t>
            </a:r>
            <a:endParaRPr kumimoji="1" lang="zh-CN" altLang="en-US" dirty="0"/>
          </a:p>
        </p:txBody>
      </p:sp>
      <p:sp>
        <p:nvSpPr>
          <p:cNvPr id="113" name="文本框 112"/>
          <p:cNvSpPr txBox="1"/>
          <p:nvPr/>
        </p:nvSpPr>
        <p:spPr>
          <a:xfrm>
            <a:off x="1063256" y="20921980"/>
            <a:ext cx="53671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Times New Roman" panose="02020603050405020304" charset="0"/>
                <a:cs typeface="Times New Roman" panose="02020603050405020304" charset="0"/>
              </a:rPr>
              <a:t>Theoretical Framework</a:t>
            </a:r>
            <a:endParaRPr kumimoji="1" lang="zh-CN" altLang="en-US" sz="32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4" name="文本框 113"/>
          <p:cNvSpPr txBox="1"/>
          <p:nvPr/>
        </p:nvSpPr>
        <p:spPr>
          <a:xfrm>
            <a:off x="8155548" y="20924318"/>
            <a:ext cx="53671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atin typeface="Times New Roman" panose="02020603050405020304" charset="0"/>
                <a:cs typeface="Times New Roman" panose="02020603050405020304" charset="0"/>
              </a:rPr>
              <a:t>Research Design</a:t>
            </a:r>
            <a:endParaRPr kumimoji="1" lang="zh-CN" altLang="en-US" sz="32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1" name="矩形 8"/>
          <p:cNvSpPr/>
          <p:nvPr/>
        </p:nvSpPr>
        <p:spPr>
          <a:xfrm>
            <a:off x="607693" y="4787195"/>
            <a:ext cx="13499999" cy="14273035"/>
          </a:xfrm>
          <a:prstGeom prst="rect">
            <a:avLst/>
          </a:prstGeom>
          <a:solidFill>
            <a:schemeClr val="bg1"/>
          </a:solidFill>
          <a:ln w="76200"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b="1" dirty="0"/>
              <a:t>1. Introduction</a:t>
            </a:r>
            <a:endParaRPr lang="en-US" altLang="zh-CN" dirty="0"/>
          </a:p>
          <a:p>
            <a:r>
              <a:rPr lang="en-US" altLang="zh-CN" b="1" dirty="0"/>
              <a:t>Urbanization &amp; Housing Crisis </a:t>
            </a:r>
            <a:endParaRPr lang="en-US" altLang="zh-CN" dirty="0"/>
          </a:p>
          <a:p>
            <a:r>
              <a:rPr lang="en-US" altLang="zh-CN" dirty="0"/>
              <a:t>China’s urbanization rate grew from 17.9% in 1978 to 66.2% in 2023. Sustained housing price growth brings affordability pressure to new residents and young groups.</a:t>
            </a:r>
            <a:endParaRPr lang="en-US" altLang="zh-CN" dirty="0"/>
          </a:p>
          <a:p>
            <a:r>
              <a:rPr lang="en-US" altLang="zh-CN" dirty="0"/>
              <a:t>Policy Intervention (14th Five-Year Plan)</a:t>
            </a:r>
            <a:endParaRPr lang="en-US" altLang="zh-CN" dirty="0"/>
          </a:p>
          <a:p>
            <a:r>
              <a:rPr lang="en-US" altLang="zh-CN" dirty="0"/>
              <a:t>China launched subsidized rental housing policies in 2021. The country plans to build 8.7 million subsidized housing units and it aims to ease housing market pressure and supports disadvantaged groups.</a:t>
            </a:r>
            <a:endParaRPr lang="en-US" altLang="zh-CN" dirty="0">
              <a:effectLst/>
            </a:endParaRPr>
          </a:p>
        </p:txBody>
      </p:sp>
      <p:sp>
        <p:nvSpPr>
          <p:cNvPr id="54" name="Freeform 96"/>
          <p:cNvSpPr/>
          <p:nvPr/>
        </p:nvSpPr>
        <p:spPr>
          <a:xfrm>
            <a:off x="964985" y="15735386"/>
            <a:ext cx="12791926" cy="2937546"/>
          </a:xfrm>
          <a:custGeom>
            <a:avLst/>
            <a:gdLst/>
            <a:ahLst/>
            <a:cxnLst/>
            <a:rect l="l" t="t" r="r" b="b"/>
            <a:pathLst>
              <a:path w="1145277" h="286388">
                <a:moveTo>
                  <a:pt x="89636" y="0"/>
                </a:moveTo>
                <a:lnTo>
                  <a:pt x="1055641" y="0"/>
                </a:lnTo>
                <a:cubicBezTo>
                  <a:pt x="1079414" y="0"/>
                  <a:pt x="1102213" y="9444"/>
                  <a:pt x="1119023" y="26254"/>
                </a:cubicBezTo>
                <a:cubicBezTo>
                  <a:pt x="1135833" y="43064"/>
                  <a:pt x="1145277" y="65863"/>
                  <a:pt x="1145277" y="89636"/>
                </a:cubicBezTo>
                <a:lnTo>
                  <a:pt x="1145277" y="196752"/>
                </a:lnTo>
                <a:cubicBezTo>
                  <a:pt x="1145277" y="220525"/>
                  <a:pt x="1135833" y="243324"/>
                  <a:pt x="1119023" y="260134"/>
                </a:cubicBezTo>
                <a:cubicBezTo>
                  <a:pt x="1102213" y="276944"/>
                  <a:pt x="1079414" y="286388"/>
                  <a:pt x="1055641" y="286388"/>
                </a:cubicBezTo>
                <a:lnTo>
                  <a:pt x="89636" y="286388"/>
                </a:lnTo>
                <a:cubicBezTo>
                  <a:pt x="65863" y="286388"/>
                  <a:pt x="43064" y="276944"/>
                  <a:pt x="26254" y="260134"/>
                </a:cubicBezTo>
                <a:cubicBezTo>
                  <a:pt x="9444" y="243324"/>
                  <a:pt x="0" y="220525"/>
                  <a:pt x="0" y="196752"/>
                </a:cubicBezTo>
                <a:lnTo>
                  <a:pt x="0" y="89636"/>
                </a:lnTo>
                <a:cubicBezTo>
                  <a:pt x="0" y="65863"/>
                  <a:pt x="9444" y="43064"/>
                  <a:pt x="26254" y="26254"/>
                </a:cubicBezTo>
                <a:cubicBezTo>
                  <a:pt x="43064" y="9444"/>
                  <a:pt x="65863" y="0"/>
                  <a:pt x="89636" y="0"/>
                </a:cubicBezTo>
                <a:close/>
              </a:path>
            </a:pathLst>
          </a:custGeom>
          <a:gradFill rotWithShape="1">
            <a:gsLst>
              <a:gs pos="0">
                <a:srgbClr val="CDFFD8">
                  <a:alpha val="39000"/>
                </a:srgbClr>
              </a:gs>
              <a:gs pos="100000">
                <a:srgbClr val="94B9FF">
                  <a:alpha val="39000"/>
                </a:srgbClr>
              </a:gs>
            </a:gsLst>
            <a:lin ang="0"/>
          </a:gradFill>
        </p:spPr>
        <p:txBody>
          <a:bodyPr/>
          <a:lstStyle/>
          <a:p>
            <a:endParaRPr lang="en-US"/>
          </a:p>
        </p:txBody>
      </p:sp>
      <p:grpSp>
        <p:nvGrpSpPr>
          <p:cNvPr id="55" name="Group 67"/>
          <p:cNvGrpSpPr/>
          <p:nvPr/>
        </p:nvGrpSpPr>
        <p:grpSpPr>
          <a:xfrm>
            <a:off x="792278" y="6432932"/>
            <a:ext cx="12794272" cy="2857630"/>
            <a:chOff x="0" y="0"/>
            <a:chExt cx="1145487" cy="255847"/>
          </a:xfrm>
        </p:grpSpPr>
        <p:sp>
          <p:nvSpPr>
            <p:cNvPr id="57" name="Freeform 68"/>
            <p:cNvSpPr/>
            <p:nvPr/>
          </p:nvSpPr>
          <p:spPr>
            <a:xfrm>
              <a:off x="0" y="0"/>
              <a:ext cx="1145487" cy="255847"/>
            </a:xfrm>
            <a:custGeom>
              <a:avLst/>
              <a:gdLst/>
              <a:ahLst/>
              <a:cxnLst/>
              <a:rect l="l" t="t" r="r" b="b"/>
              <a:pathLst>
                <a:path w="1145487" h="255847">
                  <a:moveTo>
                    <a:pt x="89619" y="0"/>
                  </a:moveTo>
                  <a:lnTo>
                    <a:pt x="1055868" y="0"/>
                  </a:lnTo>
                  <a:cubicBezTo>
                    <a:pt x="1105363" y="0"/>
                    <a:pt x="1145487" y="40124"/>
                    <a:pt x="1145487" y="89619"/>
                  </a:cubicBezTo>
                  <a:lnTo>
                    <a:pt x="1145487" y="166228"/>
                  </a:lnTo>
                  <a:cubicBezTo>
                    <a:pt x="1145487" y="189996"/>
                    <a:pt x="1136045" y="212791"/>
                    <a:pt x="1119238" y="229598"/>
                  </a:cubicBezTo>
                  <a:cubicBezTo>
                    <a:pt x="1102431" y="246405"/>
                    <a:pt x="1079636" y="255847"/>
                    <a:pt x="1055868" y="255847"/>
                  </a:cubicBezTo>
                  <a:lnTo>
                    <a:pt x="89619" y="255847"/>
                  </a:lnTo>
                  <a:cubicBezTo>
                    <a:pt x="40124" y="255847"/>
                    <a:pt x="0" y="215723"/>
                    <a:pt x="0" y="166228"/>
                  </a:cubicBezTo>
                  <a:lnTo>
                    <a:pt x="0" y="89619"/>
                  </a:lnTo>
                  <a:cubicBezTo>
                    <a:pt x="0" y="65851"/>
                    <a:pt x="9442" y="43056"/>
                    <a:pt x="26249" y="26249"/>
                  </a:cubicBezTo>
                  <a:cubicBezTo>
                    <a:pt x="43056" y="9442"/>
                    <a:pt x="65851" y="0"/>
                    <a:pt x="896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DFFD8">
                    <a:alpha val="39000"/>
                  </a:srgbClr>
                </a:gs>
                <a:gs pos="100000">
                  <a:srgbClr val="94B9FF">
                    <a:alpha val="39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TextBox 69"/>
            <p:cNvSpPr txBox="1"/>
            <p:nvPr/>
          </p:nvSpPr>
          <p:spPr>
            <a:xfrm>
              <a:off x="0" y="-38100"/>
              <a:ext cx="1145487" cy="293947"/>
            </a:xfrm>
            <a:prstGeom prst="rect">
              <a:avLst/>
            </a:prstGeom>
          </p:spPr>
          <p:txBody>
            <a:bodyPr lIns="203343" tIns="203343" rIns="203343" bIns="203343" rtlCol="0" anchor="ctr"/>
            <a:lstStyle/>
            <a:p>
              <a:pPr algn="ctr">
                <a:lnSpc>
                  <a:spcPts val="8640"/>
                </a:lnSpc>
              </a:pPr>
              <a:endParaRPr sz="28850"/>
            </a:p>
          </p:txBody>
        </p:sp>
      </p:grpSp>
      <p:sp>
        <p:nvSpPr>
          <p:cNvPr id="75" name="TextBox 93"/>
          <p:cNvSpPr txBox="1"/>
          <p:nvPr/>
        </p:nvSpPr>
        <p:spPr>
          <a:xfrm>
            <a:off x="701958" y="4899937"/>
            <a:ext cx="5671372" cy="1107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5400" b="1">
                <a:gradFill>
                  <a:gsLst>
                    <a:gs pos="0">
                      <a:srgbClr val="48CBC2">
                        <a:alpha val="100000"/>
                      </a:srgbClr>
                    </a:gs>
                    <a:gs pos="100000">
                      <a:srgbClr val="4874CB">
                        <a:alpha val="100000"/>
                      </a:srgbClr>
                    </a:gs>
                  </a:gsLst>
                  <a:lin ang="2700000"/>
                </a:gradFill>
                <a:latin typeface="Calibri (MS) Bold"/>
                <a:ea typeface="Calibri (MS) Bold"/>
                <a:cs typeface="Calibri (MS) Bold"/>
                <a:sym typeface="Calibri (MS) Bold"/>
              </a:rPr>
              <a:t>1. Introduction</a:t>
            </a:r>
            <a:endParaRPr lang="en-US" sz="5400" b="1">
              <a:gradFill>
                <a:gsLst>
                  <a:gs pos="0">
                    <a:srgbClr val="48CBC2">
                      <a:alpha val="100000"/>
                    </a:srgbClr>
                  </a:gs>
                  <a:gs pos="100000">
                    <a:srgbClr val="4874CB">
                      <a:alpha val="100000"/>
                    </a:srgbClr>
                  </a:gs>
                </a:gsLst>
                <a:lin ang="2700000"/>
              </a:gra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76" name="TextBox 94"/>
          <p:cNvSpPr txBox="1"/>
          <p:nvPr/>
        </p:nvSpPr>
        <p:spPr>
          <a:xfrm>
            <a:off x="1535332" y="6382335"/>
            <a:ext cx="12148765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64235" lvl="1" indent="-431800" algn="just">
              <a:lnSpc>
                <a:spcPts val="6805"/>
              </a:lnSpc>
              <a:buFont typeface="Arial" panose="020B0704020202020204"/>
              <a:buChar char="•"/>
            </a:pPr>
            <a:r>
              <a:rPr lang="en-US" sz="4005" b="1" dirty="0">
                <a:solidFill>
                  <a:srgbClr val="000000"/>
                </a:solidFill>
                <a:latin typeface="Times New Roman Bold" panose="02020603050405020304"/>
                <a:ea typeface="Times New Roman Bold" panose="02020603050405020304"/>
                <a:cs typeface="Times New Roman Bold" panose="02020603050405020304"/>
                <a:sym typeface="Times New Roman Bold" panose="02020603050405020304"/>
              </a:rPr>
              <a:t>Urbanization &amp; Housing Crisis </a:t>
            </a:r>
            <a:endParaRPr lang="en-US" sz="4005" b="1" dirty="0">
              <a:solidFill>
                <a:srgbClr val="000000"/>
              </a:solidFill>
              <a:latin typeface="Times New Roman Bold" panose="02020603050405020304"/>
              <a:ea typeface="Times New Roman Bold" panose="02020603050405020304"/>
              <a:cs typeface="Times New Roman Bold" panose="02020603050405020304"/>
              <a:sym typeface="Times New Roman Bold" panose="02020603050405020304"/>
            </a:endParaRPr>
          </a:p>
          <a:p>
            <a:pPr>
              <a:lnSpc>
                <a:spcPts val="4325"/>
              </a:lnSpc>
            </a:pPr>
            <a:r>
              <a:rPr lang="en-US" sz="360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China’s urbanization rate grew from 17.9% in 1978 to 66.2% in 2023. Sustained housing price growth brings affordability pressure to new residents and young groups.</a:t>
            </a:r>
            <a:endParaRPr lang="en-US" sz="3605"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>
              <a:lnSpc>
                <a:spcPts val="4325"/>
              </a:lnSpc>
              <a:spcBef>
                <a:spcPct val="0"/>
              </a:spcBef>
            </a:pPr>
            <a:endParaRPr lang="en-US" sz="3605"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grpSp>
        <p:nvGrpSpPr>
          <p:cNvPr id="79" name="Group 95"/>
          <p:cNvGrpSpPr/>
          <p:nvPr/>
        </p:nvGrpSpPr>
        <p:grpSpPr>
          <a:xfrm>
            <a:off x="794620" y="9622990"/>
            <a:ext cx="12791926" cy="3198746"/>
            <a:chOff x="0" y="0"/>
            <a:chExt cx="1145277" cy="286388"/>
          </a:xfrm>
        </p:grpSpPr>
        <p:sp>
          <p:nvSpPr>
            <p:cNvPr id="83" name="Freeform 96"/>
            <p:cNvSpPr/>
            <p:nvPr/>
          </p:nvSpPr>
          <p:spPr>
            <a:xfrm>
              <a:off x="0" y="0"/>
              <a:ext cx="1145277" cy="286388"/>
            </a:xfrm>
            <a:custGeom>
              <a:avLst/>
              <a:gdLst/>
              <a:ahLst/>
              <a:cxnLst/>
              <a:rect l="l" t="t" r="r" b="b"/>
              <a:pathLst>
                <a:path w="1145277" h="286388">
                  <a:moveTo>
                    <a:pt x="89636" y="0"/>
                  </a:moveTo>
                  <a:lnTo>
                    <a:pt x="1055641" y="0"/>
                  </a:lnTo>
                  <a:cubicBezTo>
                    <a:pt x="1079414" y="0"/>
                    <a:pt x="1102213" y="9444"/>
                    <a:pt x="1119023" y="26254"/>
                  </a:cubicBezTo>
                  <a:cubicBezTo>
                    <a:pt x="1135833" y="43064"/>
                    <a:pt x="1145277" y="65863"/>
                    <a:pt x="1145277" y="89636"/>
                  </a:cubicBezTo>
                  <a:lnTo>
                    <a:pt x="1145277" y="196752"/>
                  </a:lnTo>
                  <a:cubicBezTo>
                    <a:pt x="1145277" y="220525"/>
                    <a:pt x="1135833" y="243324"/>
                    <a:pt x="1119023" y="260134"/>
                  </a:cubicBezTo>
                  <a:cubicBezTo>
                    <a:pt x="1102213" y="276944"/>
                    <a:pt x="1079414" y="286388"/>
                    <a:pt x="1055641" y="286388"/>
                  </a:cubicBezTo>
                  <a:lnTo>
                    <a:pt x="89636" y="286388"/>
                  </a:lnTo>
                  <a:cubicBezTo>
                    <a:pt x="65863" y="286388"/>
                    <a:pt x="43064" y="276944"/>
                    <a:pt x="26254" y="260134"/>
                  </a:cubicBezTo>
                  <a:cubicBezTo>
                    <a:pt x="9444" y="243324"/>
                    <a:pt x="0" y="220525"/>
                    <a:pt x="0" y="196752"/>
                  </a:cubicBezTo>
                  <a:lnTo>
                    <a:pt x="0" y="89636"/>
                  </a:lnTo>
                  <a:cubicBezTo>
                    <a:pt x="0" y="65863"/>
                    <a:pt x="9444" y="43064"/>
                    <a:pt x="26254" y="26254"/>
                  </a:cubicBezTo>
                  <a:cubicBezTo>
                    <a:pt x="43064" y="9444"/>
                    <a:pt x="65863" y="0"/>
                    <a:pt x="8963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DFFD8">
                    <a:alpha val="39000"/>
                  </a:srgbClr>
                </a:gs>
                <a:gs pos="100000">
                  <a:srgbClr val="94B9FF">
                    <a:alpha val="39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TextBox 97"/>
            <p:cNvSpPr txBox="1"/>
            <p:nvPr/>
          </p:nvSpPr>
          <p:spPr>
            <a:xfrm>
              <a:off x="0" y="-38100"/>
              <a:ext cx="1145277" cy="324488"/>
            </a:xfrm>
            <a:prstGeom prst="rect">
              <a:avLst/>
            </a:prstGeom>
          </p:spPr>
          <p:txBody>
            <a:bodyPr lIns="203343" tIns="203343" rIns="203343" bIns="203343" rtlCol="0" anchor="ctr"/>
            <a:lstStyle/>
            <a:p>
              <a:pPr algn="ctr">
                <a:lnSpc>
                  <a:spcPts val="8640"/>
                </a:lnSpc>
              </a:pPr>
              <a:endParaRPr sz="28850"/>
            </a:p>
          </p:txBody>
        </p:sp>
      </p:grpSp>
      <p:sp>
        <p:nvSpPr>
          <p:cNvPr id="85" name="TextBox 98"/>
          <p:cNvSpPr txBox="1"/>
          <p:nvPr/>
        </p:nvSpPr>
        <p:spPr>
          <a:xfrm>
            <a:off x="1375825" y="8974960"/>
            <a:ext cx="11627169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05"/>
              </a:lnSpc>
            </a:pPr>
            <a:endParaRPr sz="28850" dirty="0"/>
          </a:p>
          <a:p>
            <a:pPr marL="864235" lvl="1" indent="-431800">
              <a:lnSpc>
                <a:spcPts val="6805"/>
              </a:lnSpc>
              <a:buFont typeface="Arial" panose="020B0704020202020204"/>
              <a:buChar char="•"/>
            </a:pPr>
            <a:r>
              <a:rPr lang="en-US" sz="4005" b="1" dirty="0">
                <a:solidFill>
                  <a:srgbClr val="000000"/>
                </a:solidFill>
                <a:latin typeface="Times New Roman Bold" panose="02020603050405020304"/>
                <a:ea typeface="Times New Roman Bold" panose="02020603050405020304"/>
                <a:cs typeface="Times New Roman Bold" panose="02020603050405020304"/>
                <a:sym typeface="Times New Roman Bold" panose="02020603050405020304"/>
              </a:rPr>
              <a:t>Policy Intervention (14th Five-Year Plan)</a:t>
            </a:r>
            <a:endParaRPr lang="en-US" sz="4005" b="1" dirty="0">
              <a:solidFill>
                <a:srgbClr val="000000"/>
              </a:solidFill>
              <a:latin typeface="Times New Roman Bold" panose="02020603050405020304"/>
              <a:ea typeface="Times New Roman Bold" panose="02020603050405020304"/>
              <a:cs typeface="Times New Roman Bold" panose="02020603050405020304"/>
              <a:sym typeface="Times New Roman Bold" panose="02020603050405020304"/>
            </a:endParaRPr>
          </a:p>
          <a:p>
            <a:pPr>
              <a:lnSpc>
                <a:spcPts val="4325"/>
              </a:lnSpc>
              <a:spcBef>
                <a:spcPct val="0"/>
              </a:spcBef>
            </a:pPr>
            <a:r>
              <a:rPr lang="en-US" sz="360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China launched subsidized rental housing policies in 2021. The country plans to build 8.7 million subsidized housing units and it aims to ease housing market pressure and supports disadvantaged groups.</a:t>
            </a:r>
            <a:endParaRPr lang="en-US" sz="3605"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86" name="TextBox 101"/>
          <p:cNvSpPr txBox="1"/>
          <p:nvPr/>
        </p:nvSpPr>
        <p:spPr>
          <a:xfrm>
            <a:off x="-743585" y="12976542"/>
            <a:ext cx="13002995" cy="1107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5400" b="1">
                <a:gradFill>
                  <a:gsLst>
                    <a:gs pos="0">
                      <a:srgbClr val="48CBC2">
                        <a:alpha val="100000"/>
                      </a:srgbClr>
                    </a:gs>
                    <a:gs pos="100000">
                      <a:srgbClr val="4874CB">
                        <a:alpha val="100000"/>
                      </a:srgbClr>
                    </a:gs>
                  </a:gsLst>
                  <a:lin ang="2700000"/>
                </a:gradFill>
                <a:latin typeface="Calibri (MS) Bold"/>
                <a:ea typeface="Calibri (MS) Bold"/>
                <a:cs typeface="Calibri (MS) Bold"/>
                <a:sym typeface="Calibri (MS) Bold"/>
              </a:rPr>
              <a:t>2.Research Aims &amp; Question</a:t>
            </a:r>
            <a:endParaRPr lang="en-US" sz="5400" b="1">
              <a:gradFill>
                <a:gsLst>
                  <a:gs pos="0">
                    <a:srgbClr val="48CBC2">
                      <a:alpha val="100000"/>
                    </a:srgbClr>
                  </a:gs>
                  <a:gs pos="100000">
                    <a:srgbClr val="4874CB">
                      <a:alpha val="100000"/>
                    </a:srgbClr>
                  </a:gs>
                </a:gsLst>
                <a:lin ang="2700000"/>
              </a:gra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87" name="TextBox 102"/>
          <p:cNvSpPr txBox="1"/>
          <p:nvPr/>
        </p:nvSpPr>
        <p:spPr>
          <a:xfrm>
            <a:off x="1172317" y="14224417"/>
            <a:ext cx="13578733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05"/>
              </a:lnSpc>
              <a:spcBef>
                <a:spcPct val="0"/>
              </a:spcBef>
            </a:pPr>
            <a:r>
              <a:rPr lang="en-US" sz="4005">
                <a:solidFill>
                  <a:srgbClr val="000000"/>
                </a:solidFill>
                <a:latin typeface="Times New Roman" panose="02020603050405020304" charset="0"/>
                <a:ea typeface="Times New Roman Bold" panose="02020603050405020304"/>
                <a:cs typeface="Times New Roman" panose="02020603050405020304" charset="0"/>
                <a:sym typeface="Times New Roman Bold" panose="02020603050405020304"/>
              </a:rPr>
              <a:t>This study aims to evaluate policy impacts on housing affordability among different cities.</a:t>
            </a:r>
            <a:endParaRPr lang="en-US" sz="4005">
              <a:solidFill>
                <a:srgbClr val="000000"/>
              </a:solidFill>
              <a:latin typeface="Times New Roman" panose="02020603050405020304" charset="0"/>
              <a:ea typeface="Times New Roman Bold" panose="02020603050405020304"/>
              <a:cs typeface="Times New Roman" panose="02020603050405020304" charset="0"/>
              <a:sym typeface="Times New Roman Bold" panose="02020603050405020304"/>
            </a:endParaRPr>
          </a:p>
        </p:txBody>
      </p:sp>
      <p:sp>
        <p:nvSpPr>
          <p:cNvPr id="88" name="TextBox 106"/>
          <p:cNvSpPr txBox="1"/>
          <p:nvPr/>
        </p:nvSpPr>
        <p:spPr>
          <a:xfrm>
            <a:off x="1239837" y="16082762"/>
            <a:ext cx="12794272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25"/>
              </a:lnSpc>
              <a:spcBef>
                <a:spcPct val="0"/>
              </a:spcBef>
            </a:pPr>
            <a:r>
              <a:rPr lang="en-US" sz="3605" b="1">
                <a:solidFill>
                  <a:srgbClr val="000000"/>
                </a:solidFill>
                <a:latin typeface="Times New Roman" panose="02020603050405020304" charset="0"/>
                <a:ea typeface="Times New Roman Bold" panose="02020603050405020304"/>
                <a:cs typeface="Times New Roman" panose="02020603050405020304" charset="0"/>
                <a:sym typeface="Times New Roman Bold" panose="02020603050405020304"/>
              </a:rPr>
              <a:t>1.To what extent does the policy improve housing affordability?</a:t>
            </a:r>
            <a:endParaRPr lang="en-US" sz="3605" b="1">
              <a:solidFill>
                <a:srgbClr val="000000"/>
              </a:solidFill>
              <a:latin typeface="Times New Roman" panose="02020603050405020304" charset="0"/>
              <a:ea typeface="Times New Roman Bold" panose="02020603050405020304"/>
              <a:cs typeface="Times New Roman" panose="02020603050405020304" charset="0"/>
              <a:sym typeface="Times New Roman Bold" panose="02020603050405020304"/>
            </a:endParaRPr>
          </a:p>
        </p:txBody>
      </p:sp>
      <p:sp>
        <p:nvSpPr>
          <p:cNvPr id="89" name="TextBox 107"/>
          <p:cNvSpPr txBox="1"/>
          <p:nvPr/>
        </p:nvSpPr>
        <p:spPr>
          <a:xfrm>
            <a:off x="1237576" y="16854483"/>
            <a:ext cx="12051216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25"/>
              </a:lnSpc>
              <a:spcBef>
                <a:spcPct val="0"/>
              </a:spcBef>
            </a:pPr>
            <a:r>
              <a:rPr lang="en-US" sz="3605" b="1">
                <a:solidFill>
                  <a:srgbClr val="000000"/>
                </a:solidFill>
                <a:latin typeface="Times New Roman" panose="02020603050405020304" charset="0"/>
                <a:ea typeface="Times New Roman Bold" panose="02020603050405020304"/>
                <a:cs typeface="Times New Roman" panose="02020603050405020304" charset="0"/>
                <a:sym typeface="Times New Roman Bold" panose="02020603050405020304"/>
              </a:rPr>
              <a:t>2. What are the lagged and long-term dynamics of the policy?</a:t>
            </a:r>
            <a:endParaRPr lang="en-US" sz="3605" b="1">
              <a:solidFill>
                <a:srgbClr val="000000"/>
              </a:solidFill>
              <a:latin typeface="Times New Roman" panose="02020603050405020304" charset="0"/>
              <a:ea typeface="Times New Roman Bold" panose="02020603050405020304"/>
              <a:cs typeface="Times New Roman" panose="02020603050405020304" charset="0"/>
              <a:sym typeface="Times New Roman Bold" panose="02020603050405020304"/>
            </a:endParaRPr>
          </a:p>
        </p:txBody>
      </p:sp>
      <p:sp>
        <p:nvSpPr>
          <p:cNvPr id="90" name="TextBox 108"/>
          <p:cNvSpPr txBox="1"/>
          <p:nvPr/>
        </p:nvSpPr>
        <p:spPr>
          <a:xfrm>
            <a:off x="1215056" y="17666728"/>
            <a:ext cx="12794272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25"/>
              </a:lnSpc>
              <a:spcBef>
                <a:spcPct val="0"/>
              </a:spcBef>
            </a:pPr>
            <a:r>
              <a:rPr lang="en-US" sz="3605" b="1">
                <a:solidFill>
                  <a:srgbClr val="000000"/>
                </a:solidFill>
                <a:latin typeface="Times New Roman" panose="02020603050405020304" charset="0"/>
                <a:ea typeface="Times New Roman Bold" panose="02020603050405020304"/>
                <a:cs typeface="Times New Roman" panose="02020603050405020304" charset="0"/>
                <a:sym typeface="Times New Roman Bold" panose="02020603050405020304"/>
              </a:rPr>
              <a:t>3. How does the impact vary by city characteristics?</a:t>
            </a:r>
            <a:endParaRPr lang="en-US" sz="3605" b="1">
              <a:solidFill>
                <a:srgbClr val="000000"/>
              </a:solidFill>
              <a:latin typeface="Times New Roman" panose="02020603050405020304" charset="0"/>
              <a:ea typeface="Times New Roman Bold" panose="02020603050405020304"/>
              <a:cs typeface="Times New Roman" panose="02020603050405020304" charset="0"/>
              <a:sym typeface="Times New Roman Bold" panose="02020603050405020304"/>
            </a:endParaRPr>
          </a:p>
        </p:txBody>
      </p:sp>
    </p:spTree>
    <p:custDataLst>
      <p:tags r:id="rId18"/>
    </p:custDataLst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1006*310"/>
  <p:tag name="TABLE_ENDDRAG_RECT" val="1182*987*1006*310"/>
</p:tagLst>
</file>

<file path=ppt/tags/tag2.xml><?xml version="1.0" encoding="utf-8"?>
<p:tagLst xmlns:p="http://schemas.openxmlformats.org/presentationml/2006/main">
  <p:tag name="TABLE_ENDDRAG_ORIGIN_RECT" val="1030*231"/>
  <p:tag name="TABLE_ENDDRAG_RECT" val="1168*1736*1030*231"/>
</p:tagLst>
</file>

<file path=ppt/tags/tag3.xml><?xml version="1.0" encoding="utf-8"?>
<p:tagLst xmlns:p="http://schemas.openxmlformats.org/presentationml/2006/main">
  <p:tag name="TABLE_ENDDRAG_ORIGIN_RECT" val="1024*154"/>
  <p:tag name="TABLE_ENDDRAG_RECT" val="1171*2053*1024*154"/>
</p:tagLst>
</file>

<file path=ppt/tags/tag4.xml><?xml version="1.0" encoding="utf-8"?>
<p:tagLst xmlns:p="http://schemas.openxmlformats.org/presentationml/2006/main">
  <p:tag name="TABLE_ENDDRAG_ORIGIN_RECT" val="308*353"/>
  <p:tag name="TABLE_ENDDRAG_RECT" val="2509*414*308*353"/>
</p:tagLst>
</file>

<file path=ppt/tags/tag5.xml><?xml version="1.0" encoding="utf-8"?>
<p:tagLst xmlns:p="http://schemas.openxmlformats.org/presentationml/2006/main">
  <p:tag name="KSO_WM_AICARD_INVALID" val="Invalid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5791</Words>
  <Application>WPS 文字</Application>
  <PresentationFormat>自定义</PresentationFormat>
  <Paragraphs>349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2" baseType="lpstr">
      <vt:lpstr>Arial</vt:lpstr>
      <vt:lpstr>宋体</vt:lpstr>
      <vt:lpstr>Wingdings</vt:lpstr>
      <vt:lpstr>Calibri</vt:lpstr>
      <vt:lpstr>Helvetica Neue</vt:lpstr>
      <vt:lpstr>Times New Roman</vt:lpstr>
      <vt:lpstr>Times New Roman</vt:lpstr>
      <vt:lpstr>Times New Roman Bold</vt:lpstr>
      <vt:lpstr>Calibri (MS) Bold</vt:lpstr>
      <vt:lpstr>Arial</vt:lpstr>
      <vt:lpstr>Times New Roman Bold</vt:lpstr>
      <vt:lpstr>汉仪书宋二KW</vt:lpstr>
      <vt:lpstr>微软雅黑</vt:lpstr>
      <vt:lpstr>汉仪旗黑</vt:lpstr>
      <vt:lpstr>Thonburi</vt:lpstr>
      <vt:lpstr>微软雅黑</vt:lpstr>
      <vt:lpstr>宋体</vt:lpstr>
      <vt:lpstr>Arial Unicode MS</vt:lpstr>
      <vt:lpstr>Calibri (MS) Bold</vt:lpstr>
      <vt:lpstr>苹方-简</vt:lpstr>
      <vt:lpstr>WPS</vt:lpstr>
      <vt:lpstr>Assessing the Impact of Subsidized Housing Policy on Urban Housing Affordability An Empirical PSM-DOD Analysis of Large and Medium-sized Cities in China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芷离</dc:creator>
  <cp:lastModifiedBy>礻</cp:lastModifiedBy>
  <cp:revision>15</cp:revision>
  <dcterms:created xsi:type="dcterms:W3CDTF">2026-07-24T17:23:56Z</dcterms:created>
  <dcterms:modified xsi:type="dcterms:W3CDTF">2026-07-24T17:23:56Z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2052-12.1.25895.25895</vt:lpwstr>
  </property>
  <property fmtid="{D5CDD505-2E9C-101B-9397-08002B2CF9AE}" pid="3" name="ICV">
    <vt:lpwstr>EC4127363E225E43AC9F636A1B45D159_43</vt:lpwstr>
  </property>
</Properties>
</file>